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308" r:id="rId2"/>
    <p:sldId id="257" r:id="rId3"/>
    <p:sldId id="305" r:id="rId4"/>
    <p:sldId id="303" r:id="rId5"/>
    <p:sldId id="259" r:id="rId6"/>
    <p:sldId id="315" r:id="rId7"/>
    <p:sldId id="260" r:id="rId8"/>
    <p:sldId id="317" r:id="rId9"/>
    <p:sldId id="261" r:id="rId10"/>
    <p:sldId id="262" r:id="rId11"/>
    <p:sldId id="263" r:id="rId12"/>
    <p:sldId id="271" r:id="rId13"/>
    <p:sldId id="291" r:id="rId14"/>
    <p:sldId id="273" r:id="rId15"/>
    <p:sldId id="318" r:id="rId16"/>
    <p:sldId id="319" r:id="rId17"/>
    <p:sldId id="274" r:id="rId18"/>
    <p:sldId id="347" r:id="rId19"/>
    <p:sldId id="348" r:id="rId20"/>
    <p:sldId id="320" r:id="rId21"/>
    <p:sldId id="321" r:id="rId22"/>
    <p:sldId id="322" r:id="rId23"/>
    <p:sldId id="323" r:id="rId24"/>
    <p:sldId id="324" r:id="rId25"/>
    <p:sldId id="325" r:id="rId26"/>
    <p:sldId id="326" r:id="rId27"/>
    <p:sldId id="327" r:id="rId28"/>
    <p:sldId id="328" r:id="rId29"/>
    <p:sldId id="329" r:id="rId30"/>
    <p:sldId id="330" r:id="rId31"/>
    <p:sldId id="332" r:id="rId32"/>
    <p:sldId id="333" r:id="rId33"/>
    <p:sldId id="334" r:id="rId34"/>
    <p:sldId id="335" r:id="rId35"/>
    <p:sldId id="336" r:id="rId36"/>
    <p:sldId id="337" r:id="rId37"/>
    <p:sldId id="338" r:id="rId38"/>
    <p:sldId id="339" r:id="rId39"/>
    <p:sldId id="340" r:id="rId40"/>
    <p:sldId id="341" r:id="rId41"/>
    <p:sldId id="342" r:id="rId42"/>
    <p:sldId id="343" r:id="rId43"/>
    <p:sldId id="344" r:id="rId44"/>
    <p:sldId id="345" r:id="rId45"/>
    <p:sldId id="353" r:id="rId4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79443"/>
    <a:srgbClr val="CED4E4"/>
    <a:srgbClr val="B6B6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688" autoAdjust="0"/>
    <p:restoredTop sz="94673" autoAdjust="0"/>
  </p:normalViewPr>
  <p:slideViewPr>
    <p:cSldViewPr>
      <p:cViewPr varScale="1">
        <p:scale>
          <a:sx n="107" d="100"/>
          <a:sy n="107" d="100"/>
        </p:scale>
        <p:origin x="2656" y="17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4632" y="-3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0"/>
                <a:cs typeface="Arial" charset="0"/>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lstStyle>
            <a:lvl1pPr algn="r">
              <a:defRPr sz="1200">
                <a:cs typeface="Arial" pitchFamily="34" charset="0"/>
              </a:defRPr>
            </a:lvl1pPr>
          </a:lstStyle>
          <a:p>
            <a:pPr>
              <a:defRPr/>
            </a:pPr>
            <a:fld id="{DCA1A2B1-2B91-4815-B30A-1F89185D8FCF}" type="datetimeFigureOut">
              <a:rPr lang="en-US" altLang="en-US"/>
              <a:t>6/25/21</a:t>
            </a:fld>
            <a:endParaRPr lang="en-US" alt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0"/>
                <a:cs typeface="Arial" charset="0"/>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lstStyle>
            <a:lvl1pPr algn="r">
              <a:defRPr sz="1200">
                <a:cs typeface="Arial" pitchFamily="34" charset="0"/>
              </a:defRPr>
            </a:lvl1pPr>
          </a:lstStyle>
          <a:p>
            <a:pPr>
              <a:defRPr/>
            </a:pPr>
            <a:fld id="{F75F2159-5391-4D74-BEC8-1E133D0ED202}" type="slidenum">
              <a:rPr lang="en-US" altLang="en-US"/>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lstStyle>
            <a:lvl1pPr eaLnBrk="1" hangingPunct="1">
              <a:defRPr sz="1200">
                <a:latin typeface="Calibri" pitchFamily="34" charset="0"/>
                <a:ea typeface="+mn-ea"/>
                <a:cs typeface="Arial" charset="0"/>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lstStyle>
            <a:lvl1pPr algn="r" eaLnBrk="1" hangingPunct="1">
              <a:defRPr sz="1200">
                <a:latin typeface="Calibri" pitchFamily="34" charset="0"/>
                <a:cs typeface="Arial" pitchFamily="34" charset="0"/>
              </a:defRPr>
            </a:lvl1pPr>
          </a:lstStyle>
          <a:p>
            <a:pPr>
              <a:defRPr/>
            </a:pPr>
            <a:fld id="{7080D5AA-FFD5-4DC2-9355-61123339CF3C}" type="datetimeFigureOut">
              <a:rPr lang="en-US" altLang="en-US"/>
              <a:t>6/25/21</a:t>
            </a:fld>
            <a:endParaRPr lang="en-US" alt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lstStyle>
            <a:lvl1pPr eaLnBrk="1" hangingPunct="1">
              <a:defRPr sz="1200">
                <a:latin typeface="Calibri" pitchFamily="34" charset="0"/>
                <a:ea typeface="+mn-ea"/>
                <a:cs typeface="Arial" charset="0"/>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a:latin typeface="Calibri" pitchFamily="34" charset="0"/>
                <a:cs typeface="Arial" pitchFamily="34" charset="0"/>
              </a:defRPr>
            </a:lvl1pPr>
          </a:lstStyle>
          <a:p>
            <a:pPr>
              <a:defRPr/>
            </a:pPr>
            <a:fld id="{3211A40A-9537-414B-9E55-B8D6FF58B8D2}" type="slidenum">
              <a:rPr lang="en-US" altLang="en-US"/>
              <a:t>‹#›</a:t>
            </a:fld>
            <a:endParaRPr lang="en-US" alt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3211A40A-9537-414B-9E55-B8D6FF58B8D2}" type="slidenum">
              <a:rPr lang="en-US" altLang="en-US" smtClean="0"/>
              <a:t>1</a:t>
            </a:fld>
            <a:endParaRPr lang="en-US" altLang="en-US" dirty="0"/>
          </a:p>
        </p:txBody>
      </p:sp>
    </p:spTree>
    <p:extLst>
      <p:ext uri="{BB962C8B-B14F-4D97-AF65-F5344CB8AC3E}">
        <p14:creationId xmlns:p14="http://schemas.microsoft.com/office/powerpoint/2010/main" val="9659243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z="1300" dirty="0">
              <a:ea typeface="ＭＳ Ｐゴシック" pitchFamily="34" charset="-128"/>
            </a:endParaRPr>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3ACEC7A2-351C-4008-AB2A-E974C7E31872}" type="slidenum">
              <a:rPr lang="en-US" altLang="en-US" smtClean="0">
                <a:latin typeface="Calibri" pitchFamily="34" charset="0"/>
              </a:rPr>
              <a:t>10</a:t>
            </a:fld>
            <a:endParaRPr lang="en-US" altLang="en-US" dirty="0">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xfrm>
            <a:off x="457200" y="4191000"/>
            <a:ext cx="6172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sz="1300" dirty="0">
                <a:latin typeface="Arial" pitchFamily="34" charset="0"/>
                <a:ea typeface="ＭＳ Ｐゴシック" pitchFamily="34" charset="-128"/>
              </a:rPr>
              <a:t>Colors are important and powerful communication tools that express emotions and feelings. Colors are one of the most influential factors that affect perceptions in branding and advertising. Companies must choose color schemes carefully when developing product features, advertising, packaging, and marketing programs. When buyers encounter a product for the first time, the perception of the product is significantly influenced by its color.</a:t>
            </a: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7453AAD3-51AC-4834-A07F-C51C8C1F2DF7}" type="slidenum">
              <a:rPr lang="en-US" altLang="en-US" smtClean="0">
                <a:latin typeface="Calibri" pitchFamily="34" charset="0"/>
              </a:rPr>
              <a:t>11</a:t>
            </a:fld>
            <a:endParaRPr lang="en-US" altLang="en-US" dirty="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z="1600" dirty="0">
              <a:ea typeface="ＭＳ Ｐゴシック" pitchFamily="34" charset="-128"/>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1B67B3BD-BB93-4090-B53F-011435E46D4B}" type="slidenum">
              <a:rPr lang="en-US" altLang="en-US" smtClean="0">
                <a:latin typeface="Calibri" pitchFamily="34" charset="0"/>
              </a:rPr>
              <a:t>12</a:t>
            </a:fld>
            <a:endParaRPr lang="en-US" altLang="en-US" dirty="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dirty="0">
                <a:ea typeface="ＭＳ Ｐゴシック" pitchFamily="34" charset="-128"/>
              </a:rPr>
              <a:t> Literacy, the ability to read, is an important indicator of education level and varies substantially around the world. The Exhibit shows literacy rates in selected countries. The literacy rate is higher for men than for women in many developing economies. This arises for various reasons, often related to culture, religion, nation-level conflicts, and socioeconomic factors. In the African country of Sudan, for example, 82 percent of men are literate compared to 66 percent of women. This disparity results partly because Sudan is a male-dominated society in which women tend to take on subordinate roles and have limited opportunities to attend school. Women are expected to bear and raise children and perform domestic chores in the home. Educational opportunities in Sudan also have been hindered by war and ethnic strife. In Namibia, another African country, the literacy rate is higher for women than for men, at 78 and 74 percent, respectively. This has resulted partly from government efforts such as the National Literacy Programme to increase citizens’ literacy and communications skills. Programs often target Namibian women, while men concentrate on traditional labor-intensive jobs such as fishing, mining, and agriculture.</a:t>
            </a: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C9B3E817-4630-4177-B70D-57C346BD209C}" type="slidenum">
              <a:rPr lang="en-US" altLang="en-US" smtClean="0">
                <a:latin typeface="Calibri" pitchFamily="34" charset="0"/>
              </a:rPr>
              <a:t>13</a:t>
            </a:fld>
            <a:endParaRPr lang="en-US" altLang="en-US" dirty="0">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z="1100" dirty="0">
              <a:ea typeface="ＭＳ Ｐゴシック" pitchFamily="34" charset="-128"/>
            </a:endParaRP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BCEA2C27-A413-49D5-B1A4-25A7759B0A8D}" type="slidenum">
              <a:rPr lang="en-US" altLang="en-US" smtClean="0">
                <a:latin typeface="Calibri" pitchFamily="34" charset="0"/>
              </a:rPr>
              <a:t>14</a:t>
            </a:fld>
            <a:endParaRPr lang="en-US" altLang="en-US" dirty="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6082" name="Shape 298"/>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lstStyle/>
          <a:p>
            <a:pPr>
              <a:spcBef>
                <a:spcPct val="0"/>
              </a:spcBef>
            </a:pPr>
            <a:endParaRPr lang="en-US" altLang="en-US" dirty="0">
              <a:ea typeface="ＭＳ Ｐゴシック" pitchFamily="34" charset="-128"/>
            </a:endParaRPr>
          </a:p>
        </p:txBody>
      </p:sp>
      <p:sp>
        <p:nvSpPr>
          <p:cNvPr id="46083" name="Shape 299"/>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8130" name="Shape 298"/>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lstStyle/>
          <a:p>
            <a:pPr>
              <a:spcBef>
                <a:spcPct val="0"/>
              </a:spcBef>
            </a:pPr>
            <a:endParaRPr lang="en-US" altLang="en-US" dirty="0">
              <a:ea typeface="ＭＳ Ｐゴシック" pitchFamily="34" charset="-128"/>
            </a:endParaRPr>
          </a:p>
        </p:txBody>
      </p:sp>
      <p:sp>
        <p:nvSpPr>
          <p:cNvPr id="48131" name="Shape 299"/>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sz="1400" dirty="0">
                <a:ea typeface="ＭＳ Ｐゴシック" pitchFamily="34" charset="-128"/>
              </a:rPr>
              <a:t>Appropriate behavior in one culture may be viewed as unethical behavior elsewhere. In China, counterfeiters frequently publish translated versions of imported books without compensating the original publisher or authors, an illegal practice in most of the world. In parts of Africa, accepting expensive gifts from suppliers is acceptable, even if inappropriate elsewhere. In the United States, some CEOs receive compensation hundreds of times greater than that of their most junior employees, a practice widely considered unacceptable. Ethical standards also change over time. Although slavery is no longer tolerated, some multinational firms today tolerate working conditions that are akin to it.  </a:t>
            </a:r>
          </a:p>
          <a:p>
            <a:pPr eaLnBrk="1" hangingPunct="1">
              <a:spcBef>
                <a:spcPct val="0"/>
              </a:spcBef>
            </a:pPr>
            <a:endParaRPr lang="en-US" altLang="en-US" sz="1400" dirty="0">
              <a:ea typeface="ＭＳ Ｐゴシック" pitchFamily="34" charset="-128"/>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AA9E5DED-7745-4551-8843-BA45CCC4D6F0}" type="slidenum">
              <a:rPr lang="en-US" altLang="en-US" smtClean="0">
                <a:latin typeface="Calibri" pitchFamily="34" charset="0"/>
              </a:rPr>
              <a:t>17</a:t>
            </a:fld>
            <a:endParaRPr lang="en-US" altLang="en-US" dirty="0">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4274" name="Shape 298"/>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lstStyle/>
          <a:p>
            <a:pPr>
              <a:spcBef>
                <a:spcPct val="0"/>
              </a:spcBef>
            </a:pPr>
            <a:endParaRPr lang="en-US" altLang="en-US" dirty="0">
              <a:ea typeface="ＭＳ Ｐゴシック" pitchFamily="34" charset="-128"/>
            </a:endParaRPr>
          </a:p>
        </p:txBody>
      </p:sp>
      <p:sp>
        <p:nvSpPr>
          <p:cNvPr id="54275" name="Shape 299"/>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6322" name="Shape 298"/>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lstStyle/>
          <a:p>
            <a:pPr>
              <a:spcBef>
                <a:spcPct val="0"/>
              </a:spcBef>
            </a:pPr>
            <a:endParaRPr lang="en-US" altLang="en-US" dirty="0">
              <a:ea typeface="ＭＳ Ｐゴシック" pitchFamily="34" charset="-128"/>
            </a:endParaRPr>
          </a:p>
        </p:txBody>
      </p:sp>
      <p:sp>
        <p:nvSpPr>
          <p:cNvPr id="56323" name="Shape 299"/>
          <p:cNvSpPr>
            <a:spLocks noGrp="1" noRot="1" noChangeAspect="1" noTextEdit="1"/>
          </p:cNvSpPr>
          <p:nvPr>
            <p:ph type="sldImg" idx="2"/>
          </p:nvPr>
        </p:nvSpPr>
        <p:spPr bwMode="auto">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solidFill>
              <a:srgbClr val="000000"/>
            </a:solidFill>
            <a:rou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9AE6441F-ED38-4DFD-95A9-4338B4126EAA}" type="slidenum">
              <a:rPr lang="en-US" altLang="en-US" smtClean="0">
                <a:latin typeface="Calibri" pitchFamily="34" charset="0"/>
              </a:rPr>
              <a:t>2</a:t>
            </a:fld>
            <a:endParaRPr lang="en-US" altLang="en-US" dirty="0">
              <a:latin typeface="Calibri"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C960482D-BA4D-4208-B323-C198EEA0899B}" type="slidenum">
              <a:rPr lang="en-US" altLang="en-US" smtClean="0">
                <a:latin typeface="Calibri" pitchFamily="34" charset="0"/>
              </a:rPr>
              <a:t>20</a:t>
            </a:fld>
            <a:endParaRPr lang="en-US" altLang="en-US" dirty="0">
              <a:latin typeface="Calibri"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z="1400" dirty="0">
              <a:ea typeface="ＭＳ Ｐゴシック" pitchFamily="34" charset="-128"/>
            </a:endParaRP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C0F9A30F-87D1-43AF-A372-C04CCB3AC1E7}" type="slidenum">
              <a:rPr lang="en-US" altLang="en-US" smtClean="0">
                <a:latin typeface="Calibri" pitchFamily="34" charset="0"/>
              </a:rPr>
              <a:t>21</a:t>
            </a:fld>
            <a:endParaRPr lang="en-US" altLang="en-US" dirty="0">
              <a:latin typeface="Calibri"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C897F298-ACD5-43D6-A76A-A886D0D34C20}" type="slidenum">
              <a:rPr lang="en-US" altLang="en-US" smtClean="0">
                <a:latin typeface="Calibri" pitchFamily="34" charset="0"/>
              </a:rPr>
              <a:t>22</a:t>
            </a:fld>
            <a:endParaRPr lang="en-US" altLang="en-US" dirty="0">
              <a:latin typeface="Calibri"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normAutofit/>
          </a:bodyPr>
          <a:lstStyle/>
          <a:p>
            <a:pPr eaLnBrk="1" hangingPunct="1">
              <a:spcBef>
                <a:spcPct val="0"/>
              </a:spcBef>
            </a:pPr>
            <a:endParaRPr lang="en-US" altLang="en-US" dirty="0">
              <a:ea typeface="ＭＳ Ｐゴシック" pitchFamily="34"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A89C22D5-E4F4-4479-A3C4-4788DE810D76}" type="slidenum">
              <a:rPr lang="en-US" altLang="en-US" smtClean="0">
                <a:latin typeface="Calibri" pitchFamily="34" charset="0"/>
              </a:rPr>
              <a:t>23</a:t>
            </a:fld>
            <a:endParaRPr lang="en-US" altLang="en-US" dirty="0">
              <a:latin typeface="Calibri"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z="1400" dirty="0">
              <a:ea typeface="ＭＳ Ｐゴシック" pitchFamily="34" charset="-128"/>
            </a:endParaRP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9522F469-0FF5-45B7-B3AB-A31A23861095}" type="slidenum">
              <a:rPr lang="en-US" altLang="en-US" smtClean="0">
                <a:latin typeface="Calibri" pitchFamily="34" charset="0"/>
              </a:rPr>
              <a:t>24</a:t>
            </a:fld>
            <a:endParaRPr lang="en-US" altLang="en-US" dirty="0">
              <a:latin typeface="Calibri"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z="1400" dirty="0">
              <a:ea typeface="ＭＳ Ｐゴシック" pitchFamily="34" charset="-128"/>
            </a:endParaRPr>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5DA9490B-1685-4713-B0CA-A5E3F5E8C7A7}" type="slidenum">
              <a:rPr lang="en-US" altLang="en-US" smtClean="0">
                <a:latin typeface="Calibri" pitchFamily="34" charset="0"/>
              </a:rPr>
              <a:t>25</a:t>
            </a:fld>
            <a:endParaRPr lang="en-US" altLang="en-US" dirty="0">
              <a:latin typeface="Calibri"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sz="1400" dirty="0">
                <a:ea typeface="ＭＳ Ｐゴシック" pitchFamily="34" charset="-128"/>
              </a:rPr>
              <a:t>Appropriate behavior in one culture may be viewed as unethical behavior elsewhere. In China, counterfeiters frequently publish translated versions of imported books without compensating the original publisher or authors, an illegal practice in most of the world. In parts of Africa, accepting expensive gifts from suppliers is acceptable, even if inappropriate elsewhere. In the United States, some CEOs receive compensation hundreds of times greater than that of their most junior employees, a practice widely considered unacceptable. Ethical standards also change over time. Although slavery is no longer tolerated, some multinational firms today tolerate working conditions that are akin to it.  </a:t>
            </a:r>
          </a:p>
          <a:p>
            <a:pPr eaLnBrk="1" hangingPunct="1">
              <a:spcBef>
                <a:spcPct val="0"/>
              </a:spcBef>
            </a:pPr>
            <a:endParaRPr lang="en-US" altLang="en-US" sz="1400" dirty="0">
              <a:ea typeface="ＭＳ Ｐゴシック" pitchFamily="34" charset="-128"/>
            </a:endParaRP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1E5EEC3B-CAF3-4D08-A0A3-CF15514B5FB3}" type="slidenum">
              <a:rPr lang="en-US" altLang="en-US" smtClean="0">
                <a:latin typeface="Calibri" pitchFamily="34" charset="0"/>
              </a:rPr>
              <a:t>26</a:t>
            </a:fld>
            <a:endParaRPr lang="en-US" altLang="en-US" dirty="0">
              <a:latin typeface="Calibri"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z="1400" dirty="0">
              <a:ea typeface="ＭＳ Ｐゴシック" pitchFamily="34" charset="-128"/>
            </a:endParaRPr>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308BE19B-4FB2-49CB-8CD5-A13B9A4843C4}" type="slidenum">
              <a:rPr lang="en-US" altLang="en-US" smtClean="0">
                <a:latin typeface="Calibri" pitchFamily="34" charset="0"/>
              </a:rPr>
              <a:t>27</a:t>
            </a:fld>
            <a:endParaRPr lang="en-US" altLang="en-US" dirty="0">
              <a:latin typeface="Calibri"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sz="1400" dirty="0">
                <a:ea typeface="ＭＳ Ｐゴシック" pitchFamily="34" charset="-128"/>
              </a:rPr>
              <a:t>When communicating, people in low-context cultures rely heavily on spoken words and detailed verbal explanations. As Exhibit 3.14 shows, Europeans and North Americans tend to be low-context with long traditions of writing and speech making. In such cultures, the main function of speech is to express ideas and thoughts clearly, logically, and convincingly; communication is direct, and meaning is straightforward. In negotiations, for example, Americans typically come to the point quickly. Low-context cultures tend to value expertise and performance. Managers conduct negotiations as efficiently as possible. These cultures use specific, legalistic contracts to conclude agreements. By contrast, high-context cultures, such as China and Japan, emphasize nonverbal messages and view communication as a means to promote smooth, harmonious relationships. They prefer an indirect and polite style that emphasizes mutual respect and care for others. They are on guard not to embarrass or offend others. This helps explain why Japanese people hesitate to say no even when they disagree with what someone is saying. They are more likely to say “it is different,” a softer response. </a:t>
            </a:r>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12A47D35-7417-4B43-9AE0-6C8EFF1A6609}" type="slidenum">
              <a:rPr lang="en-US" altLang="en-US" smtClean="0">
                <a:latin typeface="Calibri" pitchFamily="34" charset="0"/>
              </a:rPr>
              <a:t>28</a:t>
            </a:fld>
            <a:endParaRPr lang="en-US" altLang="en-US" dirty="0">
              <a:latin typeface="Calibri"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D780945F-B32E-408D-8387-17026138FA0F}" type="slidenum">
              <a:rPr lang="en-US" altLang="en-US" smtClean="0">
                <a:latin typeface="Calibri" pitchFamily="34" charset="0"/>
              </a:rPr>
              <a:t>29</a:t>
            </a:fld>
            <a:endParaRPr lang="en-US" altLang="en-US" dirty="0">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37CCE9CF-3AAF-46AE-AF75-C6A5E2C2CCF9}" type="slidenum">
              <a:rPr lang="en-US" altLang="en-US" smtClean="0">
                <a:latin typeface="Calibri" pitchFamily="34" charset="0"/>
              </a:rPr>
              <a:t>3</a:t>
            </a:fld>
            <a:endParaRPr lang="en-US" altLang="en-US" dirty="0">
              <a:latin typeface="Calibri"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z="1400" dirty="0">
              <a:ea typeface="ＭＳ Ｐゴシック" pitchFamily="34" charset="-128"/>
            </a:endParaRPr>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9A07FE4F-111C-42F0-98B4-B1F0080777CF}" type="slidenum">
              <a:rPr lang="en-US" altLang="en-US" smtClean="0">
                <a:latin typeface="Calibri" pitchFamily="34" charset="0"/>
              </a:rPr>
              <a:t>30</a:t>
            </a:fld>
            <a:endParaRPr lang="en-US" altLang="en-US" dirty="0">
              <a:latin typeface="Calibri"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z="1400" dirty="0">
              <a:ea typeface="ＭＳ Ｐゴシック" pitchFamily="34" charset="-128"/>
            </a:endParaRPr>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B4BBBA9A-1038-4AA7-A0E7-5D86F089F8F0}" type="slidenum">
              <a:rPr lang="en-US" altLang="en-US" smtClean="0">
                <a:latin typeface="Calibri" pitchFamily="34" charset="0"/>
              </a:rPr>
              <a:t>31</a:t>
            </a:fld>
            <a:endParaRPr lang="en-US" altLang="en-US" dirty="0">
              <a:latin typeface="Calibri"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z="1400" dirty="0">
              <a:ea typeface="ＭＳ Ｐゴシック" pitchFamily="34" charset="-128"/>
            </a:endParaRPr>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8BCBD0C3-9DEC-4FD6-9E43-2E3BBA2C6B16}" type="slidenum">
              <a:rPr lang="en-US" altLang="en-US" smtClean="0">
                <a:latin typeface="Calibri" pitchFamily="34" charset="0"/>
              </a:rPr>
              <a:t>32</a:t>
            </a:fld>
            <a:endParaRPr lang="en-US" altLang="en-US" dirty="0">
              <a:latin typeface="Calibri"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z="1400" dirty="0">
              <a:ea typeface="ＭＳ Ｐゴシック" pitchFamily="34" charset="-128"/>
            </a:endParaRPr>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158107D0-CFD2-451F-BAA1-A1BD2833CD7F}" type="slidenum">
              <a:rPr lang="en-US" altLang="en-US" smtClean="0">
                <a:latin typeface="Calibri" pitchFamily="34" charset="0"/>
              </a:rPr>
              <a:t>33</a:t>
            </a:fld>
            <a:endParaRPr lang="en-US" altLang="en-US" dirty="0">
              <a:latin typeface="Calibri"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z="1400" dirty="0">
              <a:ea typeface="ＭＳ Ｐゴシック" pitchFamily="34" charset="-128"/>
            </a:endParaRPr>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E16B19D8-1193-4405-85F7-162077218A97}" type="slidenum">
              <a:rPr lang="en-US" altLang="en-US" smtClean="0">
                <a:latin typeface="Calibri" pitchFamily="34" charset="0"/>
              </a:rPr>
              <a:t>34</a:t>
            </a:fld>
            <a:endParaRPr lang="en-US" altLang="en-US" dirty="0">
              <a:latin typeface="Calibri"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z="1400" dirty="0">
              <a:ea typeface="ＭＳ Ｐゴシック" pitchFamily="34" charset="-128"/>
            </a:endParaRPr>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D81E43DF-038E-4D95-B79A-29863DDF477F}" type="slidenum">
              <a:rPr lang="en-US" altLang="en-US" smtClean="0">
                <a:latin typeface="Calibri" pitchFamily="34" charset="0"/>
              </a:rPr>
              <a:t>35</a:t>
            </a:fld>
            <a:endParaRPr lang="en-US" altLang="en-US" dirty="0">
              <a:latin typeface="Calibri"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z="1400" dirty="0">
              <a:ea typeface="ＭＳ Ｐゴシック" pitchFamily="34" charset="-128"/>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4A8E0CDE-4CD4-496F-A471-F6C1363957B2}" type="slidenum">
              <a:rPr lang="en-US" altLang="en-US" smtClean="0">
                <a:latin typeface="Calibri" pitchFamily="34" charset="0"/>
              </a:rPr>
              <a:t>36</a:t>
            </a:fld>
            <a:endParaRPr lang="en-US" altLang="en-US" dirty="0">
              <a:latin typeface="Calibri"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z="1400" dirty="0">
              <a:ea typeface="ＭＳ Ｐゴシック" pitchFamily="34" charset="-128"/>
            </a:endParaRPr>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C504F702-E9CF-4103-8F3D-75766F921B01}" type="slidenum">
              <a:rPr lang="en-US" altLang="en-US" smtClean="0">
                <a:latin typeface="Calibri" pitchFamily="34" charset="0"/>
              </a:rPr>
              <a:t>37</a:t>
            </a:fld>
            <a:endParaRPr lang="en-US" altLang="en-US" dirty="0">
              <a:latin typeface="Calibri"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z="1400" dirty="0">
              <a:ea typeface="ＭＳ Ｐゴシック" pitchFamily="34" charset="-128"/>
            </a:endParaRPr>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69D6662F-70CA-474F-865F-F0D910F0C49B}" type="slidenum">
              <a:rPr lang="en-US" altLang="en-US" smtClean="0">
                <a:latin typeface="Calibri" pitchFamily="34" charset="0"/>
              </a:rPr>
              <a:t>38</a:t>
            </a:fld>
            <a:endParaRPr lang="en-US" altLang="en-US" dirty="0">
              <a:latin typeface="Calibri"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A2FBD38F-334A-4A3C-B276-4182229D29CE}" type="slidenum">
              <a:rPr lang="en-US" altLang="en-US" smtClean="0">
                <a:latin typeface="Calibri" pitchFamily="34" charset="0"/>
              </a:rPr>
              <a:t>39</a:t>
            </a:fld>
            <a:endParaRPr lang="en-US" altLang="en-US" dirty="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sz="1200" b="1" dirty="0">
                <a:ea typeface="ＭＳ Ｐゴシック" pitchFamily="34" charset="-128"/>
              </a:rPr>
              <a:t>Cross-cultural risk</a:t>
            </a:r>
            <a:r>
              <a:rPr lang="en-US" altLang="en-US" sz="1200" dirty="0">
                <a:ea typeface="ＭＳ Ｐゴシック" pitchFamily="34" charset="-128"/>
              </a:rPr>
              <a:t> occurs when a cultural misunderstanding puts some human value at stake. Cross-cultural risk arises from differences in language, lifestyles, mindsets, customs, and religion. Values unique to a culture tend to be long-lasting and transmitted from one generation to the next. These values influence the mind-set and work style of employees and the shopping patterns of buyers. Foreign customer characteristics differ significantly from those of buyers in the home market. </a:t>
            </a:r>
          </a:p>
          <a:p>
            <a:pPr eaLnBrk="1" hangingPunct="1">
              <a:spcBef>
                <a:spcPct val="0"/>
              </a:spcBef>
            </a:pPr>
            <a:r>
              <a:rPr lang="en-US" altLang="en-US" sz="1200" dirty="0">
                <a:ea typeface="ＭＳ Ｐゴシック" pitchFamily="34" charset="-128"/>
              </a:rPr>
              <a:t>Language is a critical dimension of culture. In addition to facilitating communication, language is a window on people’s value systems and living conditions. For example, Inuit (Eskimo) languages have various words for snow, while the South American Aztecs used the same basic word stem for snow, ice, and cold. When translating from one language to another, it is often difficult to find words that convey the same meanings. For example, a one-word equivalent to aftertaste does not exist in many languages. Such challenges impede effective communication and cause misunderstandings. Miscommunication due to cultural differences gives rise to inappropriate business strategies and ineffective relations with customers. Cross-cultural risk most often occurs in encounters in foreign countries. However, the risk also can occur domestically, as when management meets with customers or business associates who visit company headquarters from abroad. </a:t>
            </a:r>
          </a:p>
          <a:p>
            <a:pPr eaLnBrk="1" hangingPunct="1">
              <a:spcBef>
                <a:spcPct val="0"/>
              </a:spcBef>
            </a:pPr>
            <a:endParaRPr lang="en-US" altLang="en-US" sz="1050" dirty="0">
              <a:ea typeface="ＭＳ Ｐゴシック" pitchFamily="34" charset="-128"/>
            </a:endParaRPr>
          </a:p>
          <a:p>
            <a:pPr eaLnBrk="1" hangingPunct="1">
              <a:spcBef>
                <a:spcPct val="0"/>
              </a:spcBef>
            </a:pPr>
            <a:endParaRPr lang="en-US" altLang="en-US" dirty="0">
              <a:ea typeface="ＭＳ Ｐゴシック" pitchFamily="34" charset="-128"/>
            </a:endParaRPr>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F14AC57F-D365-4DA9-B6C2-5292F7BE40F3}" type="slidenum">
              <a:rPr lang="en-US" altLang="en-US" smtClean="0">
                <a:latin typeface="Calibri" pitchFamily="34" charset="0"/>
              </a:rPr>
              <a:t>4</a:t>
            </a:fld>
            <a:endParaRPr lang="en-US" altLang="en-US" dirty="0">
              <a:latin typeface="Calibri"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z="1400" dirty="0">
              <a:ea typeface="ＭＳ Ｐゴシック" pitchFamily="34" charset="-128"/>
            </a:endParaRPr>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E9A6D915-D871-406B-BA39-CAC6A9940AF0}" type="slidenum">
              <a:rPr lang="en-US" altLang="en-US" smtClean="0">
                <a:latin typeface="Calibri" pitchFamily="34" charset="0"/>
              </a:rPr>
              <a:t>40</a:t>
            </a:fld>
            <a:endParaRPr lang="en-US" altLang="en-US" dirty="0">
              <a:latin typeface="Calibri"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z="1400" dirty="0">
              <a:ea typeface="ＭＳ Ｐゴシック" pitchFamily="34" charset="-128"/>
            </a:endParaRPr>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1B43DDB7-905D-4724-A4FD-864AA7901573}" type="slidenum">
              <a:rPr lang="en-US" altLang="en-US" smtClean="0">
                <a:latin typeface="Calibri" pitchFamily="34" charset="0"/>
              </a:rPr>
              <a:t>41</a:t>
            </a:fld>
            <a:endParaRPr lang="en-US" altLang="en-US" dirty="0">
              <a:latin typeface="Calibri"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z="1400" dirty="0">
              <a:ea typeface="ＭＳ Ｐゴシック" pitchFamily="34" charset="-128"/>
            </a:endParaRPr>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FC2CA526-AFE0-4682-B0F9-1E7D7A37AE2F}" type="slidenum">
              <a:rPr lang="en-US" altLang="en-US" smtClean="0">
                <a:latin typeface="Calibri" pitchFamily="34" charset="0"/>
              </a:rPr>
              <a:t>42</a:t>
            </a:fld>
            <a:endParaRPr lang="en-US" altLang="en-US" dirty="0">
              <a:latin typeface="Calibri"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z="1400" dirty="0">
              <a:ea typeface="ＭＳ Ｐゴシック" pitchFamily="34" charset="-128"/>
            </a:endParaRPr>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156B12CB-1700-4FD1-9175-3573D7499F9A}" type="slidenum">
              <a:rPr lang="en-US" altLang="en-US" smtClean="0">
                <a:latin typeface="Calibri" pitchFamily="34" charset="0"/>
              </a:rPr>
              <a:t>43</a:t>
            </a:fld>
            <a:endParaRPr lang="en-US" altLang="en-US" dirty="0">
              <a:latin typeface="Calibri"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z="1400" dirty="0">
              <a:ea typeface="ＭＳ Ｐゴシック" pitchFamily="34" charset="-128"/>
            </a:endParaRPr>
          </a:p>
        </p:txBody>
      </p:sp>
      <p:sp>
        <p:nvSpPr>
          <p:cNvPr id="1177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41E2911E-05CA-4DC2-A2DA-0A9939EDA581}" type="slidenum">
              <a:rPr lang="en-US" altLang="en-US" smtClean="0">
                <a:latin typeface="Calibri" pitchFamily="34" charset="0"/>
              </a:rPr>
              <a:t>44</a:t>
            </a:fld>
            <a:endParaRPr lang="en-US" altLang="en-US" dirty="0">
              <a:latin typeface="Calibri"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ct val="25000"/>
              <a:buFont typeface="Arial"/>
              <a:buNone/>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t>45</a:t>
            </a:fld>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0BFEF614-5D00-4242-8F38-93ED92496632}" type="slidenum">
              <a:rPr lang="en-US" altLang="en-US" smtClean="0">
                <a:latin typeface="Calibri" pitchFamily="34" charset="0"/>
              </a:rPr>
              <a:t>5</a:t>
            </a:fld>
            <a:endParaRPr lang="en-US" altLang="en-US" dirty="0">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7BC3504F-7F0F-4BE3-A65C-22ADBF7DFFAB}" type="slidenum">
              <a:rPr lang="en-US" altLang="en-US" smtClean="0">
                <a:latin typeface="Calibri" pitchFamily="34" charset="0"/>
              </a:rPr>
              <a:t>6</a:t>
            </a:fld>
            <a:endParaRPr lang="en-US" altLang="en-US" dirty="0">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dirty="0">
              <a:ea typeface="ＭＳ Ｐゴシック" pitchFamily="34" charset="-128"/>
            </a:endParaRPr>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2BC6542D-0D18-43E2-9D2E-80741529CAAE}" type="slidenum">
              <a:rPr lang="en-US" altLang="en-US" smtClean="0">
                <a:latin typeface="Calibri" pitchFamily="34" charset="0"/>
              </a:rPr>
              <a:t>7</a:t>
            </a:fld>
            <a:endParaRPr lang="en-US" altLang="en-US" dirty="0">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en-US" dirty="0">
                <a:ea typeface="ＭＳ Ｐゴシック" pitchFamily="34" charset="-128"/>
              </a:rPr>
              <a:t>Anthropologists use the iceberg metaphor to call attention to the many dimensions of culture, some obvious and some not so obvious. Above the surface, certain characteristics are visible, but below, invisible to the observer, is a massive base of assumptions, attitudes, and values. These invisible characteristics strongly influence decision making, relationships, conflict, and other dimensions of international business. We are usually unaware of the nine-tenths of our cultural makeup that exists below the surface. In fact, we are often not aware of our own culture unless we meet another one.</a:t>
            </a:r>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D86FB177-0E27-4118-B7B8-BB4AC1EB7BB8}" type="slidenum">
              <a:rPr lang="en-US" altLang="en-US" smtClean="0">
                <a:latin typeface="Calibri" pitchFamily="34" charset="0"/>
              </a:rPr>
              <a:t>8</a:t>
            </a:fld>
            <a:endParaRPr lang="en-US" altLang="en-US" dirty="0">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altLang="en-US" sz="1600" dirty="0">
              <a:ea typeface="ＭＳ Ｐゴシック" pitchFamily="34" charset="-128"/>
            </a:endParaRPr>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fld id="{08EDF30E-D76F-4F0F-9B93-D4ADB6CB9FB7}" type="slidenum">
              <a:rPr lang="en-US" altLang="en-US" smtClean="0">
                <a:latin typeface="Calibri" pitchFamily="34" charset="0"/>
              </a:rPr>
              <a:t>9</a:t>
            </a:fld>
            <a:endParaRPr lang="en-US" altLang="en-US" dirty="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7"/>
        <p:cNvGrpSpPr/>
        <p:nvPr/>
      </p:nvGrpSpPr>
      <p:grpSpPr>
        <a:xfrm>
          <a:off x="0" y="0"/>
          <a:ext cx="0" cy="0"/>
          <a:chOff x="0" y="0"/>
          <a:chExt cx="0" cy="0"/>
        </a:xfrm>
      </p:grpSpPr>
      <p:sp>
        <p:nvSpPr>
          <p:cNvPr id="4" name="Shape 18"/>
          <p:cNvSpPr>
            <a:spLocks noChangeArrowheads="1"/>
          </p:cNvSpPr>
          <p:nvPr/>
        </p:nvSpPr>
        <p:spPr bwMode="auto">
          <a:xfrm>
            <a:off x="0" y="0"/>
            <a:ext cx="9144000" cy="3886200"/>
          </a:xfrm>
          <a:prstGeom prst="rect">
            <a:avLst/>
          </a:prstGeom>
          <a:solidFill>
            <a:srgbClr val="007FA3"/>
          </a:solidFill>
          <a:ln w="25400">
            <a:solidFill>
              <a:srgbClr val="007FA3"/>
            </a:solidFill>
            <a:round/>
          </a:ln>
        </p:spPr>
        <p:txBody>
          <a:bodyPr lIns="91425" tIns="45700" rIns="91425" bIns="45700"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defRPr/>
            </a:pPr>
            <a:endParaRPr lang="en-US" altLang="en-US" dirty="0">
              <a:solidFill>
                <a:srgbClr val="FFFFFF"/>
              </a:solidFill>
              <a:cs typeface="Arial" pitchFamily="34" charset="0"/>
              <a:sym typeface="Arial" pitchFamily="34" charset="0"/>
            </a:endParaRPr>
          </a:p>
        </p:txBody>
      </p:sp>
      <p:sp>
        <p:nvSpPr>
          <p:cNvPr id="19" name="Shape 19"/>
          <p:cNvSpPr txBox="1">
            <a:spLocks noGrp="1"/>
          </p:cNvSpPr>
          <p:nvPr>
            <p:ph type="ctrTitle"/>
          </p:nvPr>
        </p:nvSpPr>
        <p:spPr>
          <a:xfrm>
            <a:off x="685800" y="762000"/>
            <a:ext cx="7772400" cy="2838451"/>
          </a:xfrm>
          <a:prstGeom prst="rect">
            <a:avLst/>
          </a:prstGeom>
          <a:noFill/>
          <a:ln>
            <a:noFill/>
          </a:ln>
        </p:spPr>
        <p:txBody>
          <a:bodyPr/>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p>
        </p:txBody>
      </p:sp>
      <p:sp>
        <p:nvSpPr>
          <p:cNvPr id="20" name="Shape 20"/>
          <p:cNvSpPr txBox="1">
            <a:spLocks noGrp="1"/>
          </p:cNvSpPr>
          <p:nvPr>
            <p:ph type="subTitle" idx="1"/>
          </p:nvPr>
        </p:nvSpPr>
        <p:spPr>
          <a:xfrm>
            <a:off x="674687" y="3962400"/>
            <a:ext cx="7794625" cy="1752600"/>
          </a:xfrm>
          <a:prstGeom prst="rect">
            <a:avLst/>
          </a:prstGeom>
          <a:noFill/>
          <a:ln>
            <a:noFill/>
          </a:ln>
        </p:spPr>
        <p:txBody>
          <a:bodyPr/>
          <a:lstStyle>
            <a:lvl1pPr marL="0" marR="0" lvl="0" indent="0" algn="l" rtl="0">
              <a:spcBef>
                <a:spcPts val="0"/>
              </a:spcBef>
              <a:buClr>
                <a:srgbClr val="007FA3"/>
              </a:buClr>
              <a:buFont typeface="Arial"/>
              <a:buNone/>
              <a:defRPr sz="1800" b="0" i="0" u="none" strike="noStrike" cap="none">
                <a:solidFill>
                  <a:schemeClr val="dk1"/>
                </a:solidFill>
                <a:latin typeface="Arial"/>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r>
              <a:rPr lang="en-US"/>
              <a:t>Click to edit Master subtitle style</a:t>
            </a:r>
            <a:endParaRPr dirty="0"/>
          </a:p>
        </p:txBody>
      </p:sp>
      <p:sp>
        <p:nvSpPr>
          <p:cNvPr id="6" name="Shape 22"/>
          <p:cNvSpPr txBox="1">
            <a:spLocks noGrp="1"/>
          </p:cNvSpPr>
          <p:nvPr>
            <p:ph type="dt" idx="10"/>
          </p:nvPr>
        </p:nvSpPr>
        <p:spPr>
          <a:xfrm>
            <a:off x="6335713" y="112713"/>
            <a:ext cx="2133600" cy="182562"/>
          </a:xfrm>
          <a:prstGeom prst="rect">
            <a:avLst/>
          </a:prstGeom>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fld id="{A4728D2B-FC5C-4F6C-A23E-BCAE0C6FE872}" type="datetime1">
              <a:rPr lang="en-US" altLang="en-US"/>
              <a:t>6/25/21</a:t>
            </a:fld>
            <a:endParaRPr lang="en-US" altLang="en-US" dirty="0"/>
          </a:p>
        </p:txBody>
      </p:sp>
      <p:sp>
        <p:nvSpPr>
          <p:cNvPr id="7" name="Shape 23"/>
          <p:cNvSpPr txBox="1">
            <a:spLocks noGrp="1"/>
          </p:cNvSpPr>
          <p:nvPr>
            <p:ph type="sldNum" idx="11"/>
          </p:nvPr>
        </p:nvSpPr>
        <p:spPr>
          <a:xfrm>
            <a:off x="8469313" y="112713"/>
            <a:ext cx="552450" cy="182562"/>
          </a:xfrm>
          <a:prstGeom prst="rect">
            <a:avLst/>
          </a:prstGeom>
        </p:spPr>
        <p:txBody>
          <a:bodyPr lIns="91425" tIns="45700" rIns="91425" bIns="45700" anchor="ctr" anchorCtr="0">
            <a:noAutofit/>
          </a:bodyPr>
          <a:lstStyle>
            <a:lvl1pPr>
              <a:defRPr/>
            </a:lvl1pPr>
          </a:lstStyle>
          <a:p>
            <a:pPr>
              <a:defRPr/>
            </a:pPr>
            <a:fld id="{88D5F1BA-6AD6-45D6-9FD9-3AEF16721D14}" type="slidenum">
              <a:rPr lang="en-US" altLang="en-US"/>
              <a:t>‹#›</a:t>
            </a:fld>
            <a:endParaRPr lang="en-US" altLang="en-US" dirty="0"/>
          </a:p>
        </p:txBody>
      </p:sp>
      <p:sp>
        <p:nvSpPr>
          <p:cNvPr id="8" name="Shape 16"/>
          <p:cNvSpPr txBox="1">
            <a:spLocks noChangeArrowheads="1"/>
          </p:cNvSpPr>
          <p:nvPr userDrawn="1"/>
        </p:nvSpPr>
        <p:spPr bwMode="auto">
          <a:xfrm>
            <a:off x="1600200" y="6429375"/>
            <a:ext cx="7162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US" altLang="en-US" sz="1200" dirty="0">
                <a:latin typeface="Verdana" pitchFamily="34" charset="0"/>
              </a:rPr>
              <a:t>Copyright © 2017, 2014, 2012 Pearson Education, Inc. All Rights Reserved</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itle Only">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p>
        </p:txBody>
      </p:sp>
      <p:sp>
        <p:nvSpPr>
          <p:cNvPr id="4" name="Shape 77"/>
          <p:cNvSpPr txBox="1">
            <a:spLocks noGrp="1"/>
          </p:cNvSpPr>
          <p:nvPr>
            <p:ph type="dt" idx="10"/>
          </p:nvPr>
        </p:nvSpPr>
        <p:spPr>
          <a:xfrm>
            <a:off x="6335713" y="112713"/>
            <a:ext cx="2133600" cy="182562"/>
          </a:xfrm>
          <a:prstGeom prst="rect">
            <a:avLst/>
          </a:prstGeom>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fld id="{9BE8F003-F027-4713-93F3-D534DB9FEBFD}" type="datetime1">
              <a:rPr lang="en-US" altLang="en-US"/>
              <a:t>6/25/21</a:t>
            </a:fld>
            <a:endParaRPr lang="en-US" altLang="en-US" dirty="0"/>
          </a:p>
        </p:txBody>
      </p:sp>
      <p:sp>
        <p:nvSpPr>
          <p:cNvPr id="5" name="Shape 78"/>
          <p:cNvSpPr txBox="1">
            <a:spLocks noGrp="1"/>
          </p:cNvSpPr>
          <p:nvPr>
            <p:ph type="sldNum" idx="11"/>
          </p:nvPr>
        </p:nvSpPr>
        <p:spPr>
          <a:xfrm>
            <a:off x="8469313" y="112713"/>
            <a:ext cx="552450" cy="182562"/>
          </a:xfrm>
          <a:prstGeom prst="rect">
            <a:avLst/>
          </a:prstGeom>
        </p:spPr>
        <p:txBody>
          <a:bodyPr lIns="91425" tIns="45700" rIns="91425" bIns="45700" anchor="ctr" anchorCtr="0">
            <a:noAutofit/>
          </a:bodyPr>
          <a:lstStyle>
            <a:lvl1pPr>
              <a:defRPr/>
            </a:lvl1pPr>
          </a:lstStyle>
          <a:p>
            <a:pPr>
              <a:defRPr/>
            </a:pPr>
            <a:fld id="{17CD6D02-4F45-42B5-805F-9718408692DE}" type="slidenum">
              <a:rPr lang="en-US" altLang="en-US"/>
              <a:t>‹#›</a:t>
            </a:fld>
            <a:endParaRPr lang="en-US" altLang="en-US" dirty="0"/>
          </a:p>
        </p:txBody>
      </p:sp>
      <p:sp>
        <p:nvSpPr>
          <p:cNvPr id="6" name="Shape 16"/>
          <p:cNvSpPr txBox="1">
            <a:spLocks noChangeArrowheads="1"/>
          </p:cNvSpPr>
          <p:nvPr userDrawn="1"/>
        </p:nvSpPr>
        <p:spPr bwMode="auto">
          <a:xfrm>
            <a:off x="1600200" y="6429375"/>
            <a:ext cx="7162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US" altLang="en-US" sz="1200" dirty="0">
                <a:latin typeface="Verdana" pitchFamily="34" charset="0"/>
              </a:rPr>
              <a:t>Copyright © 2017, 2014, 2012 Pearson Education, Inc. All Rights Reserved</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Blank">
    <p:spTree>
      <p:nvGrpSpPr>
        <p:cNvPr id="1" name="Shape 79"/>
        <p:cNvGrpSpPr/>
        <p:nvPr/>
      </p:nvGrpSpPr>
      <p:grpSpPr>
        <a:xfrm>
          <a:off x="0" y="0"/>
          <a:ext cx="0" cy="0"/>
          <a:chOff x="0" y="0"/>
          <a:chExt cx="0" cy="0"/>
        </a:xfrm>
      </p:grpSpPr>
      <p:sp>
        <p:nvSpPr>
          <p:cNvPr id="2" name="Shape 16"/>
          <p:cNvSpPr txBox="1">
            <a:spLocks noChangeArrowheads="1"/>
          </p:cNvSpPr>
          <p:nvPr userDrawn="1"/>
        </p:nvSpPr>
        <p:spPr bwMode="auto">
          <a:xfrm>
            <a:off x="1600200" y="6429375"/>
            <a:ext cx="7162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US" altLang="en-US" sz="1200" dirty="0">
                <a:latin typeface="Verdana" pitchFamily="34" charset="0"/>
              </a:rPr>
              <a:t>Copyright © 2017, 2014, 2012 Pearson Education, Inc. All Rights Reserved</a:t>
            </a:r>
          </a:p>
        </p:txBody>
      </p:sp>
      <p:sp>
        <p:nvSpPr>
          <p:cNvPr id="3" name="Shape 81"/>
          <p:cNvSpPr txBox="1">
            <a:spLocks noGrp="1"/>
          </p:cNvSpPr>
          <p:nvPr>
            <p:ph type="dt" idx="10"/>
          </p:nvPr>
        </p:nvSpPr>
        <p:spPr>
          <a:xfrm>
            <a:off x="6335713" y="112713"/>
            <a:ext cx="2133600" cy="182562"/>
          </a:xfrm>
          <a:prstGeom prst="rect">
            <a:avLst/>
          </a:prstGeom>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fld id="{5ABAFE15-17BB-477E-A7DD-3A6BF242A040}" type="datetime1">
              <a:rPr lang="en-US" altLang="en-US"/>
              <a:t>6/25/21</a:t>
            </a:fld>
            <a:endParaRPr lang="en-US" altLang="en-US" dirty="0"/>
          </a:p>
        </p:txBody>
      </p:sp>
      <p:sp>
        <p:nvSpPr>
          <p:cNvPr id="4" name="Shape 82"/>
          <p:cNvSpPr txBox="1">
            <a:spLocks noGrp="1"/>
          </p:cNvSpPr>
          <p:nvPr>
            <p:ph type="sldNum" idx="11"/>
          </p:nvPr>
        </p:nvSpPr>
        <p:spPr>
          <a:xfrm>
            <a:off x="8469313" y="112713"/>
            <a:ext cx="552450" cy="182562"/>
          </a:xfrm>
          <a:prstGeom prst="rect">
            <a:avLst/>
          </a:prstGeom>
        </p:spPr>
        <p:txBody>
          <a:bodyPr lIns="91425" tIns="45700" rIns="91425" bIns="45700" anchor="ctr" anchorCtr="0">
            <a:noAutofit/>
          </a:bodyPr>
          <a:lstStyle>
            <a:lvl1pPr>
              <a:defRPr/>
            </a:lvl1pPr>
          </a:lstStyle>
          <a:p>
            <a:pPr>
              <a:defRPr/>
            </a:pPr>
            <a:fld id="{D9D23408-1244-4FED-8FFD-878BBF615E49}" type="slidenum">
              <a:rPr lang="en-US" altLang="en-US"/>
              <a:t>‹#›</a:t>
            </a:fld>
            <a:endParaRPr lang="en-US"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edit Master title style</a:t>
            </a:r>
            <a:endParaRPr dirty="0"/>
          </a:p>
        </p:txBody>
      </p:sp>
      <p:sp>
        <p:nvSpPr>
          <p:cNvPr id="26" name="Shape 26"/>
          <p:cNvSpPr txBox="1">
            <a:spLocks noGrp="1"/>
          </p:cNvSpPr>
          <p:nvPr>
            <p:ph type="body" idx="1"/>
          </p:nvPr>
        </p:nvSpPr>
        <p:spPr>
          <a:xfrm>
            <a:off x="457200" y="1600200"/>
            <a:ext cx="8229600" cy="4525963"/>
          </a:xfrm>
          <a:prstGeom prst="rect">
            <a:avLst/>
          </a:prstGeom>
          <a:noFill/>
          <a:ln>
            <a:noFill/>
          </a:ln>
        </p:spPr>
        <p:txBody>
          <a:bodyPr/>
          <a:lstStyle>
            <a:lvl1pPr marL="255905" marR="0" lvl="0" indent="-255905"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21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lvl="0"/>
            <a:r>
              <a:rPr lang="en-US" dirty="0"/>
              <a:t>Edit Master text styles</a:t>
            </a:r>
          </a:p>
          <a:p>
            <a:pPr lvl="1"/>
            <a:endParaRPr lang="en-US" dirty="0"/>
          </a:p>
          <a:p>
            <a:pPr lvl="2"/>
            <a:endParaRPr lang="en-US" dirty="0"/>
          </a:p>
          <a:p>
            <a:pPr lvl="3"/>
            <a:endParaRPr lang="en-US" dirty="0"/>
          </a:p>
        </p:txBody>
      </p:sp>
      <p:sp>
        <p:nvSpPr>
          <p:cNvPr id="5" name="Shape 16"/>
          <p:cNvSpPr txBox="1">
            <a:spLocks noChangeArrowheads="1"/>
          </p:cNvSpPr>
          <p:nvPr userDrawn="1"/>
        </p:nvSpPr>
        <p:spPr bwMode="auto">
          <a:xfrm>
            <a:off x="1600200" y="6429375"/>
            <a:ext cx="7162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US" altLang="en-US" sz="1200" dirty="0">
                <a:latin typeface="Verdana" pitchFamily="34" charset="0"/>
              </a:rPr>
              <a:t>Copyright © 2020 Pearson Education, Inc. All Rights Reserved</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edit Master title style</a:t>
            </a:r>
            <a:endParaRPr dirty="0"/>
          </a:p>
        </p:txBody>
      </p:sp>
      <p:sp>
        <p:nvSpPr>
          <p:cNvPr id="26" name="Shape 26"/>
          <p:cNvSpPr txBox="1">
            <a:spLocks noGrp="1"/>
          </p:cNvSpPr>
          <p:nvPr>
            <p:ph type="body" idx="1"/>
          </p:nvPr>
        </p:nvSpPr>
        <p:spPr>
          <a:xfrm>
            <a:off x="457200" y="1600201"/>
            <a:ext cx="8229600" cy="381000"/>
          </a:xfrm>
          <a:prstGeom prst="rect">
            <a:avLst/>
          </a:prstGeom>
          <a:noFill/>
          <a:ln>
            <a:noFill/>
          </a:ln>
        </p:spPr>
        <p:txBody>
          <a:bodyPr/>
          <a:lstStyle>
            <a:lvl1pPr marL="255905" marR="0" lvl="0" indent="-255905"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21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lvl="0"/>
            <a:r>
              <a:rPr lang="en-US" dirty="0"/>
              <a:t>Edit Master text styles</a:t>
            </a:r>
          </a:p>
          <a:p>
            <a:pPr lvl="1"/>
            <a:endParaRPr lang="en-US" dirty="0"/>
          </a:p>
          <a:p>
            <a:pPr lvl="2"/>
            <a:endParaRPr lang="en-US" dirty="0"/>
          </a:p>
          <a:p>
            <a:pPr lvl="3"/>
            <a:endParaRPr lang="en-US" dirty="0"/>
          </a:p>
        </p:txBody>
      </p:sp>
      <p:sp>
        <p:nvSpPr>
          <p:cNvPr id="5" name="Shape 26"/>
          <p:cNvSpPr txBox="1">
            <a:spLocks noGrp="1"/>
          </p:cNvSpPr>
          <p:nvPr>
            <p:ph type="body" idx="10"/>
          </p:nvPr>
        </p:nvSpPr>
        <p:spPr>
          <a:xfrm>
            <a:off x="442784" y="2514600"/>
            <a:ext cx="8229600" cy="381000"/>
          </a:xfrm>
          <a:prstGeom prst="rect">
            <a:avLst/>
          </a:prstGeom>
          <a:noFill/>
          <a:ln>
            <a:noFill/>
          </a:ln>
        </p:spPr>
        <p:txBody>
          <a:bodyPr/>
          <a:lstStyle>
            <a:lvl1pPr marL="255905" marR="0" lvl="0" indent="-255905"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28321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2286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2286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lvl="0"/>
            <a:r>
              <a:rPr lang="en-US" dirty="0"/>
              <a:t>Edit Master text styles</a:t>
            </a:r>
          </a:p>
          <a:p>
            <a:pPr lvl="1"/>
            <a:endParaRPr lang="en-US" dirty="0"/>
          </a:p>
          <a:p>
            <a:pPr lvl="2"/>
            <a:endParaRPr lang="en-US" dirty="0"/>
          </a:p>
          <a:p>
            <a:pPr lvl="3"/>
            <a:endParaRPr lang="en-US" dirty="0"/>
          </a:p>
        </p:txBody>
      </p:sp>
      <p:sp>
        <p:nvSpPr>
          <p:cNvPr id="7" name="Shape 16"/>
          <p:cNvSpPr txBox="1">
            <a:spLocks noChangeArrowheads="1"/>
          </p:cNvSpPr>
          <p:nvPr userDrawn="1"/>
        </p:nvSpPr>
        <p:spPr bwMode="auto">
          <a:xfrm>
            <a:off x="1600200" y="6429375"/>
            <a:ext cx="7162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US" altLang="en-US" sz="1200" dirty="0">
                <a:latin typeface="Verdana" pitchFamily="34" charset="0"/>
              </a:rPr>
              <a:t>Copyright © 2017, 2014, 2012 Pearson Education, Inc. All Rights Reserved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itle and Two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p>
        </p:txBody>
      </p:sp>
      <p:sp>
        <p:nvSpPr>
          <p:cNvPr id="32" name="Shape 32"/>
          <p:cNvSpPr txBox="1">
            <a:spLocks noGrp="1"/>
          </p:cNvSpPr>
          <p:nvPr>
            <p:ph type="body" idx="1"/>
          </p:nvPr>
        </p:nvSpPr>
        <p:spPr>
          <a:xfrm>
            <a:off x="457200" y="1600200"/>
            <a:ext cx="8229600" cy="2163763"/>
          </a:xfrm>
          <a:prstGeom prst="rect">
            <a:avLst/>
          </a:prstGeom>
          <a:noFill/>
          <a:ln>
            <a:noFill/>
          </a:ln>
        </p:spPr>
        <p:txBody>
          <a:bodyPr/>
          <a:lstStyle>
            <a:lvl1pPr marL="255905" marR="0" lvl="0" indent="-154305"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pPr lvl="0"/>
            <a:r>
              <a:rPr lang="en-US"/>
              <a:t>Edit Master text styles</a:t>
            </a:r>
          </a:p>
        </p:txBody>
      </p:sp>
      <p:sp>
        <p:nvSpPr>
          <p:cNvPr id="33" name="Shape 33"/>
          <p:cNvSpPr txBox="1">
            <a:spLocks noGrp="1"/>
          </p:cNvSpPr>
          <p:nvPr>
            <p:ph type="body" idx="2"/>
          </p:nvPr>
        </p:nvSpPr>
        <p:spPr>
          <a:xfrm>
            <a:off x="457200" y="3962400"/>
            <a:ext cx="8229600" cy="2163763"/>
          </a:xfrm>
          <a:prstGeom prst="rect">
            <a:avLst/>
          </a:prstGeom>
          <a:noFill/>
          <a:ln>
            <a:noFill/>
          </a:ln>
        </p:spPr>
        <p:txBody>
          <a:bodyPr/>
          <a:lstStyle>
            <a:lvl1pPr marL="255905" marR="0" lvl="0" indent="-154305"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6pPr>
            <a:lvl7pPr marL="2971800" marR="0" lvl="6"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7pPr>
            <a:lvl8pPr marL="3429000" marR="0" lvl="7"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8pPr>
            <a:lvl9pPr marL="3886200" marR="0" lvl="8" indent="-139700" algn="l" rtl="0">
              <a:spcBef>
                <a:spcPts val="300"/>
              </a:spcBef>
              <a:buClr>
                <a:srgbClr val="007FA3"/>
              </a:buClr>
              <a:buSzPct val="100000"/>
              <a:buFont typeface="Arial"/>
              <a:buChar char="•"/>
              <a:defRPr sz="1400" b="0" i="0" u="none" strike="noStrike" cap="none">
                <a:solidFill>
                  <a:schemeClr val="dk1"/>
                </a:solidFill>
                <a:latin typeface="Arial"/>
                <a:ea typeface="Arial"/>
                <a:cs typeface="Arial"/>
                <a:sym typeface="Arial"/>
              </a:defRPr>
            </a:lvl9pPr>
          </a:lstStyle>
          <a:p>
            <a:pPr lvl="0"/>
            <a:r>
              <a:rPr lang="en-US"/>
              <a:t>Edit Master text styles</a:t>
            </a:r>
          </a:p>
        </p:txBody>
      </p:sp>
      <p:sp>
        <p:nvSpPr>
          <p:cNvPr id="6" name="Shape 35"/>
          <p:cNvSpPr txBox="1">
            <a:spLocks noGrp="1"/>
          </p:cNvSpPr>
          <p:nvPr>
            <p:ph type="dt" idx="10"/>
          </p:nvPr>
        </p:nvSpPr>
        <p:spPr>
          <a:xfrm>
            <a:off x="6335713" y="112713"/>
            <a:ext cx="2133600" cy="182562"/>
          </a:xfrm>
          <a:prstGeom prst="rect">
            <a:avLst/>
          </a:prstGeom>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fld id="{3DE1430F-0A01-4676-8DB7-C3BE88E85AD9}" type="datetime1">
              <a:rPr lang="en-US" altLang="en-US"/>
              <a:t>6/25/21</a:t>
            </a:fld>
            <a:endParaRPr lang="en-US" altLang="en-US" dirty="0"/>
          </a:p>
        </p:txBody>
      </p:sp>
      <p:sp>
        <p:nvSpPr>
          <p:cNvPr id="7" name="Shape 36"/>
          <p:cNvSpPr txBox="1">
            <a:spLocks noGrp="1"/>
          </p:cNvSpPr>
          <p:nvPr>
            <p:ph type="sldNum" idx="11"/>
          </p:nvPr>
        </p:nvSpPr>
        <p:spPr>
          <a:xfrm>
            <a:off x="8469313" y="112713"/>
            <a:ext cx="552450" cy="182562"/>
          </a:xfrm>
          <a:prstGeom prst="rect">
            <a:avLst/>
          </a:prstGeom>
        </p:spPr>
        <p:txBody>
          <a:bodyPr lIns="91425" tIns="45700" rIns="91425" bIns="45700" anchor="ctr" anchorCtr="0">
            <a:noAutofit/>
          </a:bodyPr>
          <a:lstStyle>
            <a:lvl1pPr>
              <a:defRPr/>
            </a:lvl1pPr>
          </a:lstStyle>
          <a:p>
            <a:pPr>
              <a:defRPr/>
            </a:pPr>
            <a:fld id="{A2ADE5D4-36A6-47CA-B226-91838F6173D6}" type="slidenum">
              <a:rPr lang="en-US" altLang="en-US"/>
              <a:t>‹#›</a:t>
            </a:fld>
            <a:endParaRPr lang="en-US" altLang="en-US" dirty="0"/>
          </a:p>
        </p:txBody>
      </p:sp>
      <p:sp>
        <p:nvSpPr>
          <p:cNvPr id="8" name="Shape 16"/>
          <p:cNvSpPr txBox="1">
            <a:spLocks noChangeArrowheads="1"/>
          </p:cNvSpPr>
          <p:nvPr userDrawn="1"/>
        </p:nvSpPr>
        <p:spPr bwMode="auto">
          <a:xfrm>
            <a:off x="1600200" y="6429375"/>
            <a:ext cx="7162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US" altLang="en-US" sz="1200" dirty="0">
                <a:latin typeface="Verdana" pitchFamily="34" charset="0"/>
              </a:rPr>
              <a:t>Copyright © 2017, 2014, 2012 Pearson Education, Inc. All Rights Reserved</a:t>
            </a:r>
          </a:p>
        </p:txBody>
      </p:sp>
    </p:spTree>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hapter Opener">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p>
        </p:txBody>
      </p:sp>
      <p:sp>
        <p:nvSpPr>
          <p:cNvPr id="39" name="Shape 39"/>
          <p:cNvSpPr txBox="1">
            <a:spLocks noGrp="1"/>
          </p:cNvSpPr>
          <p:nvPr>
            <p:ph type="body" idx="1"/>
          </p:nvPr>
        </p:nvSpPr>
        <p:spPr>
          <a:xfrm>
            <a:off x="457200" y="816429"/>
            <a:ext cx="8229600" cy="478970"/>
          </a:xfrm>
          <a:prstGeom prst="rect">
            <a:avLst/>
          </a:prstGeom>
          <a:noFill/>
          <a:ln>
            <a:noFill/>
          </a:ln>
        </p:spPr>
        <p:txBody>
          <a:bodyPr/>
          <a:lstStyle>
            <a:lvl1pPr marL="0" marR="0" lvl="0" indent="0" algn="l" rtl="0">
              <a:spcBef>
                <a:spcPts val="0"/>
              </a:spcBef>
              <a:buClr>
                <a:srgbClr val="007FA3"/>
              </a:buClr>
              <a:buFont typeface="Arial"/>
              <a:buNone/>
              <a:defRPr sz="20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pPr lvl="0"/>
            <a:r>
              <a:rPr lang="en-US"/>
              <a:t>Edit Master text styles</a:t>
            </a:r>
          </a:p>
        </p:txBody>
      </p:sp>
      <p:sp>
        <p:nvSpPr>
          <p:cNvPr id="40" name="Shape 40"/>
          <p:cNvSpPr txBox="1">
            <a:spLocks noGrp="1"/>
          </p:cNvSpPr>
          <p:nvPr>
            <p:ph type="body" idx="2"/>
          </p:nvPr>
        </p:nvSpPr>
        <p:spPr>
          <a:xfrm>
            <a:off x="5029200" y="1600200"/>
            <a:ext cx="3657600" cy="1600198"/>
          </a:xfrm>
          <a:prstGeom prst="rect">
            <a:avLst/>
          </a:prstGeom>
          <a:noFill/>
          <a:ln>
            <a:noFill/>
          </a:ln>
        </p:spPr>
        <p:txBody>
          <a:bodyPr anchor="b"/>
          <a:lstStyle>
            <a:lvl1pPr marL="0" marR="0" lvl="0" indent="0" algn="l" rtl="0">
              <a:spcBef>
                <a:spcPts val="0"/>
              </a:spcBef>
              <a:buClr>
                <a:srgbClr val="007FA3"/>
              </a:buClr>
              <a:buFont typeface="Arial"/>
              <a:buNone/>
              <a:defRPr sz="30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44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4400" b="0" i="0" u="none" strike="noStrike" cap="none">
                <a:solidFill>
                  <a:schemeClr val="dk1"/>
                </a:solidFill>
                <a:latin typeface="Arial"/>
                <a:ea typeface="Arial"/>
                <a:cs typeface="Arial"/>
                <a:sym typeface="Arial"/>
              </a:defRPr>
            </a:lvl9pPr>
          </a:lstStyle>
          <a:p>
            <a:pPr lvl="0"/>
            <a:r>
              <a:rPr lang="en-US"/>
              <a:t>Edit Master text styles</a:t>
            </a:r>
          </a:p>
        </p:txBody>
      </p:sp>
      <p:sp>
        <p:nvSpPr>
          <p:cNvPr id="41" name="Shape 41"/>
          <p:cNvSpPr txBox="1">
            <a:spLocks noGrp="1"/>
          </p:cNvSpPr>
          <p:nvPr>
            <p:ph type="body" idx="3"/>
          </p:nvPr>
        </p:nvSpPr>
        <p:spPr>
          <a:xfrm>
            <a:off x="5029200" y="3200400"/>
            <a:ext cx="3657600" cy="2925763"/>
          </a:xfrm>
          <a:prstGeom prst="rect">
            <a:avLst/>
          </a:prstGeom>
          <a:noFill/>
          <a:ln>
            <a:noFill/>
          </a:ln>
        </p:spPr>
        <p:txBody>
          <a:bodyPr/>
          <a:lstStyle>
            <a:lvl1pPr marL="0" marR="0" lvl="0" indent="0" algn="l" rtl="0">
              <a:spcBef>
                <a:spcPts val="0"/>
              </a:spcBef>
              <a:buClr>
                <a:srgbClr val="007FA3"/>
              </a:buClr>
              <a:buFont typeface="Arial"/>
              <a:buNone/>
              <a:defRPr sz="2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pPr lvl="0"/>
            <a:r>
              <a:rPr lang="en-US"/>
              <a:t>Edit Master text styles</a:t>
            </a:r>
          </a:p>
        </p:txBody>
      </p:sp>
      <p:sp>
        <p:nvSpPr>
          <p:cNvPr id="3" name="Text Placeholder 2"/>
          <p:cNvSpPr>
            <a:spLocks noGrp="1"/>
          </p:cNvSpPr>
          <p:nvPr>
            <p:ph type="body" sz="quarter" idx="13"/>
          </p:nvPr>
        </p:nvSpPr>
        <p:spPr>
          <a:xfrm>
            <a:off x="3352800" y="6324600"/>
            <a:ext cx="5334000" cy="381000"/>
          </a:xfrm>
        </p:spPr>
        <p:txBody>
          <a:bodyPr/>
          <a:lstStyle>
            <a:lvl1pPr marL="101600" indent="0">
              <a:buNone/>
              <a:defRPr/>
            </a:lvl1pPr>
          </a:lstStyle>
          <a:p>
            <a:pPr lvl="0"/>
            <a:endParaRPr lang="en-US" dirty="0"/>
          </a:p>
        </p:txBody>
      </p:sp>
      <p:sp>
        <p:nvSpPr>
          <p:cNvPr id="7" name="Shape 43"/>
          <p:cNvSpPr txBox="1">
            <a:spLocks noGrp="1"/>
          </p:cNvSpPr>
          <p:nvPr>
            <p:ph type="dt" idx="14"/>
          </p:nvPr>
        </p:nvSpPr>
        <p:spPr>
          <a:xfrm>
            <a:off x="6335713" y="112713"/>
            <a:ext cx="2133600" cy="182562"/>
          </a:xfrm>
          <a:prstGeom prst="rect">
            <a:avLst/>
          </a:prstGeom>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fld id="{9CEF1C67-CE40-4F1D-B758-E162472114C7}" type="datetime1">
              <a:rPr lang="en-US" altLang="en-US"/>
              <a:t>6/25/21</a:t>
            </a:fld>
            <a:endParaRPr lang="en-US" altLang="en-US" dirty="0"/>
          </a:p>
        </p:txBody>
      </p:sp>
      <p:sp>
        <p:nvSpPr>
          <p:cNvPr id="8" name="Shape 44"/>
          <p:cNvSpPr txBox="1">
            <a:spLocks noGrp="1"/>
          </p:cNvSpPr>
          <p:nvPr>
            <p:ph type="sldNum" idx="15"/>
          </p:nvPr>
        </p:nvSpPr>
        <p:spPr>
          <a:xfrm>
            <a:off x="8469313" y="112713"/>
            <a:ext cx="552450" cy="182562"/>
          </a:xfrm>
          <a:prstGeom prst="rect">
            <a:avLst/>
          </a:prstGeom>
        </p:spPr>
        <p:txBody>
          <a:bodyPr lIns="91425" tIns="45700" rIns="91425" bIns="45700" anchor="ctr" anchorCtr="0">
            <a:noAutofit/>
          </a:bodyPr>
          <a:lstStyle>
            <a:lvl1pPr>
              <a:defRPr/>
            </a:lvl1pPr>
          </a:lstStyle>
          <a:p>
            <a:pPr>
              <a:defRPr/>
            </a:pPr>
            <a:fld id="{AC24EDEC-5EBF-497A-96D5-6B9A4F95174E}" type="slidenum">
              <a:rPr lang="en-US" altLang="en-US"/>
              <a:t>‹#›</a:t>
            </a:fld>
            <a:endParaRPr lang="en-US" altLang="en-US" dirty="0"/>
          </a:p>
        </p:txBody>
      </p:sp>
    </p:spTree>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cSld name="Learning Objectives">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215371"/>
            <a:ext cx="8229600" cy="1097279"/>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p>
        </p:txBody>
      </p:sp>
      <p:sp>
        <p:nvSpPr>
          <p:cNvPr id="49" name="Shape 49"/>
          <p:cNvSpPr txBox="1">
            <a:spLocks noGrp="1"/>
          </p:cNvSpPr>
          <p:nvPr>
            <p:ph type="body" idx="1"/>
          </p:nvPr>
        </p:nvSpPr>
        <p:spPr>
          <a:xfrm>
            <a:off x="457200" y="1600200"/>
            <a:ext cx="8229600" cy="4525963"/>
          </a:xfrm>
          <a:prstGeom prst="rect">
            <a:avLst/>
          </a:prstGeom>
          <a:noFill/>
          <a:ln>
            <a:noFill/>
          </a:ln>
        </p:spPr>
        <p:txBody>
          <a:bodyPr/>
          <a:lstStyle>
            <a:lvl1pPr marL="118745" marR="0" lvl="0" indent="-93345" algn="l" rtl="0">
              <a:spcBef>
                <a:spcPts val="1500"/>
              </a:spcBef>
              <a:buClr>
                <a:srgbClr val="007FA3"/>
              </a:buClr>
              <a:buSzPct val="25000"/>
              <a:buFont typeface="Arial"/>
              <a:buChar char="•"/>
              <a:defRPr sz="1600" b="0" i="0" u="none" strike="noStrike" cap="none">
                <a:solidFill>
                  <a:schemeClr val="dk1"/>
                </a:solidFill>
                <a:latin typeface="Arial"/>
                <a:ea typeface="Arial"/>
                <a:cs typeface="Arial"/>
                <a:sym typeface="Arial"/>
              </a:defRPr>
            </a:lvl1pPr>
            <a:lvl2pPr marL="570230" marR="0" lvl="1" indent="-188595"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lvl="0"/>
            <a:r>
              <a:rPr lang="en-US"/>
              <a:t>Edit Master text styles</a:t>
            </a:r>
          </a:p>
        </p:txBody>
      </p:sp>
      <p:sp>
        <p:nvSpPr>
          <p:cNvPr id="5" name="Shape 51"/>
          <p:cNvSpPr txBox="1">
            <a:spLocks noGrp="1"/>
          </p:cNvSpPr>
          <p:nvPr>
            <p:ph type="dt" idx="10"/>
          </p:nvPr>
        </p:nvSpPr>
        <p:spPr>
          <a:xfrm>
            <a:off x="6335713" y="112713"/>
            <a:ext cx="2133600" cy="182562"/>
          </a:xfrm>
          <a:prstGeom prst="rect">
            <a:avLst/>
          </a:prstGeom>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fld id="{A533E9FB-7E5C-4633-A35B-11F95D3B3E61}" type="datetime1">
              <a:rPr lang="en-US" altLang="en-US"/>
              <a:t>6/25/21</a:t>
            </a:fld>
            <a:endParaRPr lang="en-US" altLang="en-US" dirty="0"/>
          </a:p>
        </p:txBody>
      </p:sp>
      <p:sp>
        <p:nvSpPr>
          <p:cNvPr id="6" name="Shape 52"/>
          <p:cNvSpPr txBox="1">
            <a:spLocks noGrp="1"/>
          </p:cNvSpPr>
          <p:nvPr>
            <p:ph type="sldNum" idx="11"/>
          </p:nvPr>
        </p:nvSpPr>
        <p:spPr>
          <a:xfrm>
            <a:off x="8469313" y="112713"/>
            <a:ext cx="552450" cy="182562"/>
          </a:xfrm>
          <a:prstGeom prst="rect">
            <a:avLst/>
          </a:prstGeom>
        </p:spPr>
        <p:txBody>
          <a:bodyPr lIns="91425" tIns="45700" rIns="91425" bIns="45700" anchor="ctr" anchorCtr="0">
            <a:noAutofit/>
          </a:bodyPr>
          <a:lstStyle>
            <a:lvl1pPr>
              <a:defRPr/>
            </a:lvl1pPr>
          </a:lstStyle>
          <a:p>
            <a:pPr>
              <a:defRPr/>
            </a:pPr>
            <a:fld id="{E0DF1444-B83B-4FF6-A4CF-B7B9EE29FADF}" type="slidenum">
              <a:rPr lang="en-US" altLang="en-US"/>
              <a:t>‹#›</a:t>
            </a:fld>
            <a:endParaRPr lang="en-US" altLang="en-US" dirty="0"/>
          </a:p>
        </p:txBody>
      </p:sp>
      <p:sp>
        <p:nvSpPr>
          <p:cNvPr id="7" name="Shape 16"/>
          <p:cNvSpPr txBox="1">
            <a:spLocks noChangeArrowheads="1"/>
          </p:cNvSpPr>
          <p:nvPr userDrawn="1"/>
        </p:nvSpPr>
        <p:spPr bwMode="auto">
          <a:xfrm>
            <a:off x="1600200" y="6429375"/>
            <a:ext cx="7162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US" altLang="en-US" sz="1200" dirty="0">
                <a:latin typeface="Verdana" pitchFamily="34" charset="0"/>
              </a:rPr>
              <a:t>Copyright © 2017, 2014, 2012 Pearson Education, Inc. All Rights Reserved</a:t>
            </a:r>
          </a:p>
        </p:txBody>
      </p:sp>
    </p:spTree>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p:cSld name="Figure + Caption">
    <p:spTree>
      <p:nvGrpSpPr>
        <p:cNvPr id="1" name="Shape 53"/>
        <p:cNvGrpSpPr/>
        <p:nvPr/>
      </p:nvGrpSpPr>
      <p:grpSpPr>
        <a:xfrm>
          <a:off x="0" y="0"/>
          <a:ext cx="0" cy="0"/>
          <a:chOff x="0" y="0"/>
          <a:chExt cx="0" cy="0"/>
        </a:xfrm>
      </p:grpSpPr>
      <p:sp>
        <p:nvSpPr>
          <p:cNvPr id="54" name="Shape 54"/>
          <p:cNvSpPr txBox="1">
            <a:spLocks noGrp="1"/>
          </p:cNvSpPr>
          <p:nvPr>
            <p:ph type="title"/>
          </p:nvPr>
        </p:nvSpPr>
        <p:spPr>
          <a:xfrm>
            <a:off x="457200" y="228600"/>
            <a:ext cx="8229600" cy="1066799"/>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p>
        </p:txBody>
      </p:sp>
      <p:sp>
        <p:nvSpPr>
          <p:cNvPr id="55" name="Shape 55"/>
          <p:cNvSpPr txBox="1">
            <a:spLocks noGrp="1"/>
          </p:cNvSpPr>
          <p:nvPr>
            <p:ph type="body" idx="1"/>
          </p:nvPr>
        </p:nvSpPr>
        <p:spPr>
          <a:xfrm>
            <a:off x="457200" y="5368160"/>
            <a:ext cx="8229600" cy="916856"/>
          </a:xfrm>
          <a:prstGeom prst="rect">
            <a:avLst/>
          </a:prstGeom>
          <a:noFill/>
          <a:ln>
            <a:noFill/>
          </a:ln>
        </p:spPr>
        <p:txBody>
          <a:bodyPr anchor="b"/>
          <a:lstStyle>
            <a:lvl1pPr marL="0" marR="0" lvl="0" indent="0" algn="l" rtl="0">
              <a:spcBef>
                <a:spcPts val="0"/>
              </a:spcBef>
              <a:buClr>
                <a:srgbClr val="007FA3"/>
              </a:buClr>
              <a:buFont typeface="Arial"/>
              <a:buNone/>
              <a:defRPr sz="8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pPr lvl="0"/>
            <a:r>
              <a:rPr lang="en-US"/>
              <a:t>Edit Master text styles</a:t>
            </a:r>
          </a:p>
        </p:txBody>
      </p:sp>
      <p:sp>
        <p:nvSpPr>
          <p:cNvPr id="5" name="Shape 57"/>
          <p:cNvSpPr txBox="1">
            <a:spLocks noGrp="1"/>
          </p:cNvSpPr>
          <p:nvPr>
            <p:ph type="dt" idx="10"/>
          </p:nvPr>
        </p:nvSpPr>
        <p:spPr>
          <a:xfrm>
            <a:off x="6335713" y="112713"/>
            <a:ext cx="2133600" cy="182562"/>
          </a:xfrm>
          <a:prstGeom prst="rect">
            <a:avLst/>
          </a:prstGeom>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fld id="{2D0BC653-3F3F-429B-979A-0C2AB678819F}" type="datetime1">
              <a:rPr lang="en-US" altLang="en-US"/>
              <a:t>6/25/21</a:t>
            </a:fld>
            <a:endParaRPr lang="en-US" altLang="en-US" dirty="0"/>
          </a:p>
        </p:txBody>
      </p:sp>
      <p:sp>
        <p:nvSpPr>
          <p:cNvPr id="6" name="Shape 58"/>
          <p:cNvSpPr txBox="1">
            <a:spLocks noGrp="1"/>
          </p:cNvSpPr>
          <p:nvPr>
            <p:ph type="sldNum" idx="11"/>
          </p:nvPr>
        </p:nvSpPr>
        <p:spPr>
          <a:xfrm>
            <a:off x="8469313" y="112713"/>
            <a:ext cx="552450" cy="182562"/>
          </a:xfrm>
          <a:prstGeom prst="rect">
            <a:avLst/>
          </a:prstGeom>
        </p:spPr>
        <p:txBody>
          <a:bodyPr lIns="91425" tIns="45700" rIns="91425" bIns="45700" anchor="ctr" anchorCtr="0">
            <a:noAutofit/>
          </a:bodyPr>
          <a:lstStyle>
            <a:lvl1pPr>
              <a:defRPr/>
            </a:lvl1pPr>
          </a:lstStyle>
          <a:p>
            <a:pPr>
              <a:defRPr/>
            </a:pPr>
            <a:fld id="{269DB9D2-0F6B-4BDA-A338-B233AC82D739}" type="slidenum">
              <a:rPr lang="en-US" altLang="en-US"/>
              <a:t>‹#›</a:t>
            </a:fld>
            <a:endParaRPr lang="en-US" altLang="en-US" dirty="0"/>
          </a:p>
        </p:txBody>
      </p:sp>
      <p:sp>
        <p:nvSpPr>
          <p:cNvPr id="7" name="Shape 16"/>
          <p:cNvSpPr txBox="1">
            <a:spLocks noChangeArrowheads="1"/>
          </p:cNvSpPr>
          <p:nvPr userDrawn="1"/>
        </p:nvSpPr>
        <p:spPr bwMode="auto">
          <a:xfrm>
            <a:off x="1600200" y="6429375"/>
            <a:ext cx="7162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US" altLang="en-US" sz="1200" dirty="0">
                <a:latin typeface="Verdana" pitchFamily="34" charset="0"/>
              </a:rPr>
              <a:t>Copyright © 2020 Pearson Education, Inc. All Rights Reserved</a:t>
            </a:r>
          </a:p>
        </p:txBody>
      </p:sp>
    </p:spTree>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p:cSld name="Title + Learning Objectives and Content">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57200" y="215371"/>
            <a:ext cx="8229600" cy="622828"/>
          </a:xfrm>
          <a:prstGeom prst="rect">
            <a:avLst/>
          </a:prstGeom>
          <a:noFill/>
          <a:ln>
            <a:noFill/>
          </a:ln>
        </p:spPr>
        <p:txBody>
          <a:bodyPr anchor="t"/>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p>
        </p:txBody>
      </p:sp>
      <p:sp>
        <p:nvSpPr>
          <p:cNvPr id="63" name="Shape 63"/>
          <p:cNvSpPr txBox="1">
            <a:spLocks noGrp="1"/>
          </p:cNvSpPr>
          <p:nvPr>
            <p:ph type="body" idx="1"/>
          </p:nvPr>
        </p:nvSpPr>
        <p:spPr>
          <a:xfrm>
            <a:off x="457200" y="816429"/>
            <a:ext cx="8229600" cy="402769"/>
          </a:xfrm>
          <a:prstGeom prst="rect">
            <a:avLst/>
          </a:prstGeom>
          <a:noFill/>
          <a:ln>
            <a:noFill/>
          </a:ln>
        </p:spPr>
        <p:txBody>
          <a:bodyPr/>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pPr lvl="0"/>
            <a:r>
              <a:rPr lang="en-US"/>
              <a:t>Edit Master text styles</a:t>
            </a:r>
          </a:p>
        </p:txBody>
      </p:sp>
      <p:sp>
        <p:nvSpPr>
          <p:cNvPr id="64" name="Shape 64"/>
          <p:cNvSpPr txBox="1">
            <a:spLocks noGrp="1"/>
          </p:cNvSpPr>
          <p:nvPr>
            <p:ph type="body" idx="2"/>
          </p:nvPr>
        </p:nvSpPr>
        <p:spPr>
          <a:xfrm>
            <a:off x="457200" y="1600200"/>
            <a:ext cx="8229600" cy="4525963"/>
          </a:xfrm>
          <a:prstGeom prst="rect">
            <a:avLst/>
          </a:prstGeom>
          <a:noFill/>
          <a:ln>
            <a:noFill/>
          </a:ln>
        </p:spPr>
        <p:txBody>
          <a:bodyPr/>
          <a:lstStyle>
            <a:lvl1pPr marL="255905" marR="0" lvl="0" indent="-154305"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pPr lvl="0"/>
            <a:r>
              <a:rPr lang="en-US"/>
              <a:t>Edit Master text styles</a:t>
            </a:r>
          </a:p>
        </p:txBody>
      </p:sp>
      <p:sp>
        <p:nvSpPr>
          <p:cNvPr id="6" name="Shape 66"/>
          <p:cNvSpPr txBox="1">
            <a:spLocks noGrp="1"/>
          </p:cNvSpPr>
          <p:nvPr>
            <p:ph type="dt" idx="10"/>
          </p:nvPr>
        </p:nvSpPr>
        <p:spPr>
          <a:xfrm>
            <a:off x="6335713" y="112713"/>
            <a:ext cx="2133600" cy="182562"/>
          </a:xfrm>
          <a:prstGeom prst="rect">
            <a:avLst/>
          </a:prstGeom>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fld id="{B264DFAA-7A5B-46C8-BD59-6D35DD827B74}" type="datetime1">
              <a:rPr lang="en-US" altLang="en-US"/>
              <a:t>6/25/21</a:t>
            </a:fld>
            <a:endParaRPr lang="en-US" altLang="en-US" dirty="0"/>
          </a:p>
        </p:txBody>
      </p:sp>
      <p:sp>
        <p:nvSpPr>
          <p:cNvPr id="7" name="Shape 67"/>
          <p:cNvSpPr txBox="1">
            <a:spLocks noGrp="1"/>
          </p:cNvSpPr>
          <p:nvPr>
            <p:ph type="sldNum" idx="11"/>
          </p:nvPr>
        </p:nvSpPr>
        <p:spPr>
          <a:xfrm>
            <a:off x="8469313" y="112713"/>
            <a:ext cx="552450" cy="182562"/>
          </a:xfrm>
          <a:prstGeom prst="rect">
            <a:avLst/>
          </a:prstGeom>
        </p:spPr>
        <p:txBody>
          <a:bodyPr lIns="91425" tIns="45700" rIns="91425" bIns="45700" anchor="ctr" anchorCtr="0">
            <a:noAutofit/>
          </a:bodyPr>
          <a:lstStyle>
            <a:lvl1pPr>
              <a:defRPr/>
            </a:lvl1pPr>
          </a:lstStyle>
          <a:p>
            <a:pPr>
              <a:defRPr/>
            </a:pPr>
            <a:fld id="{FF882BB8-2E66-4671-8C84-CCA64A7C2E14}" type="slidenum">
              <a:rPr lang="en-US" altLang="en-US"/>
              <a:t>‹#›</a:t>
            </a:fld>
            <a:endParaRPr lang="en-US" altLang="en-US" dirty="0"/>
          </a:p>
        </p:txBody>
      </p:sp>
      <p:sp>
        <p:nvSpPr>
          <p:cNvPr id="8" name="Shape 16"/>
          <p:cNvSpPr txBox="1">
            <a:spLocks noChangeArrowheads="1"/>
          </p:cNvSpPr>
          <p:nvPr userDrawn="1"/>
        </p:nvSpPr>
        <p:spPr bwMode="auto">
          <a:xfrm>
            <a:off x="1600200" y="6429375"/>
            <a:ext cx="7162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US" altLang="en-US" sz="1200" dirty="0">
                <a:latin typeface="Verdana" pitchFamily="34" charset="0"/>
              </a:rPr>
              <a:t>Copyright © 2017, 2014, 2012 Pearson Education, Inc. All Rights Reserved</a:t>
            </a:r>
          </a:p>
        </p:txBody>
      </p:sp>
    </p:spTree>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1447800"/>
            <a:ext cx="7772400" cy="2152651"/>
          </a:xfrm>
          <a:prstGeom prst="rect">
            <a:avLst/>
          </a:prstGeom>
          <a:noFill/>
          <a:ln>
            <a:noFill/>
          </a:ln>
        </p:spPr>
        <p:txBody>
          <a:bodyPr/>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a:t>Click to edit Master title style</a:t>
            </a:r>
          </a:p>
        </p:txBody>
      </p:sp>
      <p:sp>
        <p:nvSpPr>
          <p:cNvPr id="70" name="Shape 70"/>
          <p:cNvSpPr txBox="1">
            <a:spLocks noGrp="1"/>
          </p:cNvSpPr>
          <p:nvPr>
            <p:ph type="body" idx="1"/>
          </p:nvPr>
        </p:nvSpPr>
        <p:spPr>
          <a:xfrm>
            <a:off x="674687" y="3962400"/>
            <a:ext cx="7794626" cy="1752600"/>
          </a:xfrm>
          <a:prstGeom prst="rect">
            <a:avLst/>
          </a:prstGeom>
          <a:noFill/>
          <a:ln>
            <a:noFill/>
          </a:ln>
        </p:spPr>
        <p:txBody>
          <a:bodyPr/>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pPr lvl="0"/>
            <a:r>
              <a:rPr lang="en-US"/>
              <a:t>Edit Master text styles</a:t>
            </a:r>
          </a:p>
        </p:txBody>
      </p:sp>
      <p:sp>
        <p:nvSpPr>
          <p:cNvPr id="5" name="Shape 72"/>
          <p:cNvSpPr txBox="1">
            <a:spLocks noGrp="1"/>
          </p:cNvSpPr>
          <p:nvPr>
            <p:ph type="dt" idx="10"/>
          </p:nvPr>
        </p:nvSpPr>
        <p:spPr>
          <a:xfrm>
            <a:off x="6335713" y="112713"/>
            <a:ext cx="2133600" cy="182562"/>
          </a:xfrm>
          <a:prstGeom prst="rect">
            <a:avLst/>
          </a:prstGeom>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fld id="{C9216CEC-FAAF-49D0-8D08-10B2A4DD21B6}" type="datetime1">
              <a:rPr lang="en-US" altLang="en-US"/>
              <a:t>6/25/21</a:t>
            </a:fld>
            <a:endParaRPr lang="en-US" altLang="en-US" dirty="0"/>
          </a:p>
        </p:txBody>
      </p:sp>
      <p:sp>
        <p:nvSpPr>
          <p:cNvPr id="6" name="Shape 73"/>
          <p:cNvSpPr txBox="1">
            <a:spLocks noGrp="1"/>
          </p:cNvSpPr>
          <p:nvPr>
            <p:ph type="sldNum" idx="11"/>
          </p:nvPr>
        </p:nvSpPr>
        <p:spPr>
          <a:xfrm>
            <a:off x="8469313" y="112713"/>
            <a:ext cx="552450" cy="182562"/>
          </a:xfrm>
          <a:prstGeom prst="rect">
            <a:avLst/>
          </a:prstGeom>
        </p:spPr>
        <p:txBody>
          <a:bodyPr lIns="91425" tIns="45700" rIns="91425" bIns="45700" anchor="ctr" anchorCtr="0">
            <a:noAutofit/>
          </a:bodyPr>
          <a:lstStyle>
            <a:lvl1pPr>
              <a:defRPr/>
            </a:lvl1pPr>
          </a:lstStyle>
          <a:p>
            <a:pPr>
              <a:defRPr/>
            </a:pPr>
            <a:fld id="{24BC1BEE-CCFE-46D1-BC5A-1B5D8AECFBBD}" type="slidenum">
              <a:rPr lang="en-US" altLang="en-US"/>
              <a:t>‹#›</a:t>
            </a:fld>
            <a:endParaRPr lang="en-US" altLang="en-US" dirty="0"/>
          </a:p>
        </p:txBody>
      </p:sp>
      <p:sp>
        <p:nvSpPr>
          <p:cNvPr id="7" name="Shape 16"/>
          <p:cNvSpPr txBox="1">
            <a:spLocks noChangeArrowheads="1"/>
          </p:cNvSpPr>
          <p:nvPr userDrawn="1"/>
        </p:nvSpPr>
        <p:spPr bwMode="auto">
          <a:xfrm>
            <a:off x="1600200" y="6429375"/>
            <a:ext cx="71628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r" eaLnBrk="1" hangingPunct="1">
              <a:defRPr/>
            </a:pPr>
            <a:r>
              <a:rPr lang="en-US" altLang="en-US" sz="1200" dirty="0">
                <a:latin typeface="Verdana" pitchFamily="34" charset="0"/>
              </a:rPr>
              <a:t>Copyright © 2017, 2014, 2012 Pearson Education, Inc. All Rights Reserved</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hape 10"/>
          <p:cNvSpPr txBox="1">
            <a:spLocks noGrp="1"/>
          </p:cNvSpPr>
          <p:nvPr>
            <p:ph type="title"/>
          </p:nvPr>
        </p:nvSpPr>
        <p:spPr bwMode="auto">
          <a:xfrm>
            <a:off x="457200" y="215900"/>
            <a:ext cx="8229600"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b" anchorCtr="0" compatLnSpc="1"/>
          <a:lstStyle/>
          <a:p>
            <a:pPr lvl="0"/>
            <a:endParaRPr lang="en-US" altLang="en-US">
              <a:sym typeface="Arial" pitchFamily="34" charset="0"/>
            </a:endParaRPr>
          </a:p>
        </p:txBody>
      </p:sp>
      <p:sp>
        <p:nvSpPr>
          <p:cNvPr id="1027" name="Shape 11"/>
          <p:cNvSpPr txBox="1">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25" tIns="91425" rIns="91425" bIns="91425" numCol="1" anchor="t" anchorCtr="0" compatLnSpc="1"/>
          <a:lstStyle/>
          <a:p>
            <a:pPr lvl="0"/>
            <a:endParaRPr lang="en-US" altLang="en-US">
              <a:sym typeface="Arial" pitchFamily="34" charset="0"/>
            </a:endParaRPr>
          </a:p>
        </p:txBody>
      </p:sp>
      <p:pic>
        <p:nvPicPr>
          <p:cNvPr id="1028" name="Shape 15" descr="Pearson Logo"/>
          <p:cNvPicPr preferRelativeResize="0">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444500" y="6429375"/>
            <a:ext cx="917575" cy="280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itchFamily="34" charset="0"/>
        </a:defRPr>
      </a:lvl1pPr>
      <a:lvl2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2pPr>
      <a:lvl3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3pPr>
      <a:lvl4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4pPr>
      <a:lvl5pPr algn="l" rtl="0" eaLnBrk="0" fontAlgn="base" hangingPunct="0">
        <a:spcBef>
          <a:spcPct val="0"/>
        </a:spcBef>
        <a:spcAft>
          <a:spcPct val="0"/>
        </a:spcAft>
        <a:defRPr sz="1400">
          <a:solidFill>
            <a:srgbClr val="000000"/>
          </a:solidFill>
          <a:latin typeface="Arial" pitchFamily="34" charset="0"/>
          <a:cs typeface="Arial" pitchFamily="34" charset="0"/>
          <a:sym typeface="Arial" pitchFamily="34" charset="0"/>
        </a:defRPr>
      </a:lvl5pPr>
      <a:lvl6pPr marL="457200" algn="l" rtl="0" fontAlgn="base">
        <a:spcBef>
          <a:spcPct val="0"/>
        </a:spcBef>
        <a:spcAft>
          <a:spcPct val="0"/>
        </a:spcAft>
        <a:defRPr sz="1400">
          <a:solidFill>
            <a:srgbClr val="000000"/>
          </a:solidFill>
          <a:latin typeface="Arial" pitchFamily="34" charset="0"/>
          <a:cs typeface="Arial" pitchFamily="34" charset="0"/>
          <a:sym typeface="Arial" pitchFamily="34" charset="0"/>
        </a:defRPr>
      </a:lvl6pPr>
      <a:lvl7pPr marL="914400" algn="l" rtl="0" fontAlgn="base">
        <a:spcBef>
          <a:spcPct val="0"/>
        </a:spcBef>
        <a:spcAft>
          <a:spcPct val="0"/>
        </a:spcAft>
        <a:defRPr sz="1400">
          <a:solidFill>
            <a:srgbClr val="000000"/>
          </a:solidFill>
          <a:latin typeface="Arial" pitchFamily="34" charset="0"/>
          <a:cs typeface="Arial" pitchFamily="34" charset="0"/>
          <a:sym typeface="Arial" pitchFamily="34" charset="0"/>
        </a:defRPr>
      </a:lvl7pPr>
      <a:lvl8pPr marL="1371600" algn="l" rtl="0" fontAlgn="base">
        <a:spcBef>
          <a:spcPct val="0"/>
        </a:spcBef>
        <a:spcAft>
          <a:spcPct val="0"/>
        </a:spcAft>
        <a:defRPr sz="1400">
          <a:solidFill>
            <a:srgbClr val="000000"/>
          </a:solidFill>
          <a:latin typeface="Arial" pitchFamily="34" charset="0"/>
          <a:cs typeface="Arial" pitchFamily="34" charset="0"/>
          <a:sym typeface="Arial" pitchFamily="34" charset="0"/>
        </a:defRPr>
      </a:lvl8pPr>
      <a:lvl9pPr marL="1828800" algn="l" rtl="0" fontAlgn="base">
        <a:spcBef>
          <a:spcPct val="0"/>
        </a:spcBef>
        <a:spcAft>
          <a:spcPct val="0"/>
        </a:spcAft>
        <a:defRPr sz="1400">
          <a:solidFill>
            <a:srgbClr val="000000"/>
          </a:solidFill>
          <a:latin typeface="Arial" pitchFamily="34" charset="0"/>
          <a:cs typeface="Arial" pitchFamily="34" charset="0"/>
          <a:sym typeface="Arial" pitchFamily="34" charset="0"/>
        </a:defRPr>
      </a:lvl9pPr>
    </p:titleStyle>
    <p:bodyStyle>
      <a:defPPr marR="0" lvl="0" algn="l" rtl="0">
        <a:lnSpc>
          <a:spcPct val="100000"/>
        </a:lnSpc>
        <a:spcBef>
          <a:spcPts val="0"/>
        </a:spcBef>
        <a:spcAft>
          <a:spcPts val="0"/>
        </a:spcAft>
      </a:defPPr>
      <a:lvl1pPr algn="l" rtl="0" eaLnBrk="0" fontAlgn="base" hangingPunct="0">
        <a:spcBef>
          <a:spcPct val="0"/>
        </a:spcBef>
        <a:spcAft>
          <a:spcPct val="0"/>
        </a:spcAft>
        <a:defRPr sz="1400">
          <a:solidFill>
            <a:srgbClr val="000000"/>
          </a:solidFill>
          <a:latin typeface="Arial"/>
          <a:ea typeface="Arial"/>
          <a:cs typeface="Arial"/>
          <a:sym typeface="Arial" pitchFamily="34" charset="0"/>
        </a:defRPr>
      </a:lvl1pPr>
      <a:lvl2pPr lvl="1" algn="l" rtl="0" eaLnBrk="0" fontAlgn="base" hangingPunct="0">
        <a:spcBef>
          <a:spcPct val="0"/>
        </a:spcBef>
        <a:spcAft>
          <a:spcPct val="0"/>
        </a:spcAft>
        <a:defRPr sz="1400">
          <a:solidFill>
            <a:srgbClr val="000000"/>
          </a:solidFill>
          <a:latin typeface="Arial"/>
          <a:ea typeface="Arial"/>
          <a:cs typeface="Arial"/>
          <a:sym typeface="Arial" pitchFamily="34" charset="0"/>
        </a:defRPr>
      </a:lvl2pPr>
      <a:lvl3pPr lvl="2" algn="l" rtl="0" eaLnBrk="0" fontAlgn="base" hangingPunct="0">
        <a:spcBef>
          <a:spcPct val="0"/>
        </a:spcBef>
        <a:spcAft>
          <a:spcPct val="0"/>
        </a:spcAft>
        <a:defRPr sz="1400">
          <a:solidFill>
            <a:srgbClr val="000000"/>
          </a:solidFill>
          <a:latin typeface="Arial"/>
          <a:ea typeface="Arial"/>
          <a:cs typeface="Arial"/>
          <a:sym typeface="Arial" pitchFamily="34" charset="0"/>
        </a:defRPr>
      </a:lvl3pPr>
      <a:lvl4pPr lvl="3" algn="l" rtl="0" eaLnBrk="0" fontAlgn="base" hangingPunct="0">
        <a:spcBef>
          <a:spcPct val="0"/>
        </a:spcBef>
        <a:spcAft>
          <a:spcPct val="0"/>
        </a:spcAft>
        <a:defRPr sz="1400">
          <a:solidFill>
            <a:srgbClr val="000000"/>
          </a:solidFill>
          <a:latin typeface="Arial"/>
          <a:ea typeface="Arial"/>
          <a:cs typeface="Arial"/>
          <a:sym typeface="Arial" pitchFamily="34" charset="0"/>
        </a:defRPr>
      </a:lvl4pPr>
      <a:lvl5pPr lvl="4" algn="l" rtl="0" eaLnBrk="0" fontAlgn="base" hangingPunct="0">
        <a:spcBef>
          <a:spcPct val="0"/>
        </a:spcBef>
        <a:spcAft>
          <a:spcPct val="0"/>
        </a:spcAft>
        <a:defRPr sz="1400">
          <a:solidFill>
            <a:srgbClr val="000000"/>
          </a:solidFill>
          <a:latin typeface="Arial"/>
          <a:ea typeface="Arial"/>
          <a:cs typeface="Arial"/>
          <a:sym typeface="Arial" pitchFamily="34" charset="0"/>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descr="Front Cover: International Business: The New Realities, Fourth edition by Cavusgil, Knight and Riesenberger."/>
          <p:cNvSpPr txBox="1">
            <a:spLocks noGrp="1"/>
          </p:cNvSpPr>
          <p:nvPr>
            <p:ph type="title"/>
          </p:nvPr>
        </p:nvSpPr>
        <p:spPr>
          <a:xfrm>
            <a:off x="457200" y="215900"/>
            <a:ext cx="8229600" cy="622300"/>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International Business: The New Realities</a:t>
            </a:r>
          </a:p>
        </p:txBody>
      </p:sp>
      <p:sp>
        <p:nvSpPr>
          <p:cNvPr id="17" name="Text Placeholder 2"/>
          <p:cNvSpPr>
            <a:spLocks noGrp="1"/>
          </p:cNvSpPr>
          <p:nvPr>
            <p:ph type="body" idx="1"/>
          </p:nvPr>
        </p:nvSpPr>
        <p:spPr>
          <a:xfrm>
            <a:off x="457200" y="892175"/>
            <a:ext cx="8229600" cy="479425"/>
          </a:xfrm>
        </p:spPr>
        <p:txBody>
          <a:bodyPr/>
          <a:lstStyle/>
          <a:p>
            <a:pPr eaLnBrk="1" fontAlgn="auto" hangingPunct="1">
              <a:spcAft>
                <a:spcPts val="0"/>
              </a:spcAft>
              <a:buSzPct val="100000"/>
              <a:defRPr/>
            </a:pPr>
            <a:r>
              <a:rPr lang="en-US" dirty="0">
                <a:latin typeface="+mn-lt"/>
              </a:rPr>
              <a:t>Fifth Edition</a:t>
            </a:r>
          </a:p>
        </p:txBody>
      </p:sp>
      <p:sp>
        <p:nvSpPr>
          <p:cNvPr id="18" name="Text Placeholder 3"/>
          <p:cNvSpPr>
            <a:spLocks noGrp="1"/>
          </p:cNvSpPr>
          <p:nvPr>
            <p:ph type="body" idx="2"/>
          </p:nvPr>
        </p:nvSpPr>
        <p:spPr>
          <a:xfrm>
            <a:off x="5029200" y="1600200"/>
            <a:ext cx="3657600" cy="1600200"/>
          </a:xfrm>
        </p:spPr>
        <p:txBody>
          <a:bodyPr/>
          <a:lstStyle/>
          <a:p>
            <a:pPr algn="ctr" eaLnBrk="1" fontAlgn="auto" hangingPunct="1">
              <a:spcAft>
                <a:spcPts val="0"/>
              </a:spcAft>
              <a:buSzPct val="100000"/>
              <a:defRPr/>
            </a:pPr>
            <a:r>
              <a:rPr lang="en-US" b="1" dirty="0">
                <a:latin typeface="+mn-lt"/>
              </a:rPr>
              <a:t>Chapter 3</a:t>
            </a:r>
          </a:p>
        </p:txBody>
      </p:sp>
      <p:sp>
        <p:nvSpPr>
          <p:cNvPr id="19" name="Text Placeholder 4"/>
          <p:cNvSpPr>
            <a:spLocks noGrp="1"/>
          </p:cNvSpPr>
          <p:nvPr>
            <p:ph type="body" idx="3"/>
          </p:nvPr>
        </p:nvSpPr>
        <p:spPr/>
        <p:txBody>
          <a:bodyPr/>
          <a:lstStyle/>
          <a:p>
            <a:pPr algn="ctr" eaLnBrk="1" hangingPunct="1">
              <a:spcBef>
                <a:spcPct val="0"/>
              </a:spcBef>
              <a:defRPr/>
            </a:pPr>
            <a:r>
              <a:rPr lang="en-US" altLang="en-US" dirty="0">
                <a:solidFill>
                  <a:schemeClr val="tx1"/>
                </a:solidFill>
                <a:latin typeface="+mn-lt"/>
              </a:rPr>
              <a:t>The Cultural Environment of International Business</a:t>
            </a:r>
          </a:p>
        </p:txBody>
      </p:sp>
      <p:sp>
        <p:nvSpPr>
          <p:cNvPr id="15367" name="Text Placeholder 6"/>
          <p:cNvSpPr txBox="1">
            <a:spLocks noGrp="1"/>
          </p:cNvSpPr>
          <p:nvPr>
            <p:ph type="body" sz="quarter" idx="13"/>
          </p:nvPr>
        </p:nvSpPr>
        <p:spPr>
          <a:xfrm>
            <a:off x="2697508" y="6380922"/>
            <a:ext cx="6111875" cy="381000"/>
          </a:xfrm>
        </p:spPr>
        <p:txBody>
          <a:bodyPr/>
          <a:lstStyle/>
          <a:p>
            <a:pPr eaLnBrk="1" hangingPunct="1">
              <a:spcBef>
                <a:spcPts val="1500"/>
              </a:spcBef>
              <a:buClr>
                <a:srgbClr val="007FA3"/>
              </a:buClr>
            </a:pPr>
            <a:r>
              <a:rPr lang="en-US" altLang="en-US" sz="1200" dirty="0">
                <a:latin typeface="Verdana" pitchFamily="34" charset="0"/>
                <a:cs typeface="Arial" pitchFamily="34" charset="0"/>
              </a:rPr>
              <a:t>Copyright © 2020 Pearson Education, Inc. All Rights Reserved</a:t>
            </a:r>
          </a:p>
        </p:txBody>
      </p:sp>
      <p:pic>
        <p:nvPicPr>
          <p:cNvPr id="9" name="Picture 8">
            <a:extLst>
              <a:ext uri="{FF2B5EF4-FFF2-40B4-BE49-F238E27FC236}">
                <a16:creationId xmlns:a16="http://schemas.microsoft.com/office/drawing/2014/main" id="{E5B76543-070D-4D29-99F6-F6A2CE84D7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1524000"/>
            <a:ext cx="3531562" cy="45180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Perceptions of Time</a:t>
            </a:r>
          </a:p>
        </p:txBody>
      </p:sp>
      <p:sp>
        <p:nvSpPr>
          <p:cNvPr id="28675" name="Content Placeholder 2"/>
          <p:cNvSpPr txBox="1">
            <a:spLocks noGrp="1"/>
          </p:cNvSpPr>
          <p:nvPr>
            <p:ph type="body" idx="1"/>
          </p:nvPr>
        </p:nvSpPr>
        <p:spPr>
          <a:xfrm>
            <a:off x="381000" y="1417637"/>
            <a:ext cx="8229600" cy="4525963"/>
          </a:xfrm>
        </p:spPr>
        <p:txBody>
          <a:bodyPr/>
          <a:lstStyle/>
          <a:p>
            <a:pPr eaLnBrk="1" hangingPunct="1">
              <a:defRPr/>
            </a:pPr>
            <a:r>
              <a:rPr lang="en-US" altLang="en-US" sz="2200" dirty="0">
                <a:latin typeface="+mn-lt"/>
              </a:rPr>
              <a:t>Time dictates expectations about planning, scheduling, profit streams, and what constitutes tardiness in arriving for work and meetings.</a:t>
            </a:r>
          </a:p>
          <a:p>
            <a:pPr eaLnBrk="1" hangingPunct="1">
              <a:defRPr/>
            </a:pPr>
            <a:r>
              <a:rPr lang="en-US" altLang="en-US" sz="2200" u="sng" dirty="0">
                <a:latin typeface="+mn-lt"/>
              </a:rPr>
              <a:t>Monochronic</a:t>
            </a:r>
            <a:r>
              <a:rPr lang="en-US" altLang="en-US" sz="2200" dirty="0">
                <a:latin typeface="+mn-lt"/>
              </a:rPr>
              <a:t> - A rigid orientation to time in which the individual is focused on schedules, punctuality, time as a resource, time is linear, “time is money”.  For example, people in the U.S. are hurried and impatient.  </a:t>
            </a:r>
          </a:p>
          <a:p>
            <a:pPr eaLnBrk="1" hangingPunct="1">
              <a:defRPr/>
            </a:pPr>
            <a:r>
              <a:rPr lang="en-US" altLang="en-US" sz="2200" u="sng" dirty="0">
                <a:latin typeface="+mn-lt"/>
              </a:rPr>
              <a:t>Polychronic</a:t>
            </a:r>
            <a:r>
              <a:rPr lang="en-US" altLang="en-US" sz="2200" dirty="0">
                <a:latin typeface="+mn-lt"/>
              </a:rPr>
              <a:t> - A flexible, non-linear orientation to time in which the individual takes a long-term perspective; time is elastic, long delays are tolerated before taking action. Punctuality is relatively unimportant.  Relationships are valued. </a:t>
            </a:r>
            <a:br>
              <a:rPr lang="en-US" altLang="en-US" sz="2200" dirty="0">
                <a:latin typeface="+mn-lt"/>
              </a:rPr>
            </a:br>
            <a:r>
              <a:rPr lang="en-US" altLang="en-US" sz="2200" dirty="0">
                <a:latin typeface="+mn-lt"/>
              </a:rPr>
              <a:t>Examples:  Africa, Latin America, Asia. </a:t>
            </a:r>
          </a:p>
        </p:txBody>
      </p:sp>
      <p:pic>
        <p:nvPicPr>
          <p:cNvPr id="4" name="Picture 3">
            <a:extLst>
              <a:ext uri="{FF2B5EF4-FFF2-40B4-BE49-F238E27FC236}">
                <a16:creationId xmlns:a16="http://schemas.microsoft.com/office/drawing/2014/main" id="{5CBFAB36-8E2E-4845-A7C1-4A832F1A085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7277" y="5715000"/>
            <a:ext cx="520427" cy="665796"/>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txBox="1">
            <a:spLocks noGrp="1"/>
          </p:cNvSpPr>
          <p:nvPr>
            <p:ph type="title"/>
          </p:nvPr>
        </p:nvSpPr>
        <p:spPr>
          <a:xfrm>
            <a:off x="457200" y="762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Symbolic and Material Productions</a:t>
            </a:r>
          </a:p>
        </p:txBody>
      </p:sp>
      <p:sp>
        <p:nvSpPr>
          <p:cNvPr id="30723" name="Content Placeholder 2"/>
          <p:cNvSpPr txBox="1">
            <a:spLocks noGrp="1"/>
          </p:cNvSpPr>
          <p:nvPr>
            <p:ph type="body" idx="1"/>
          </p:nvPr>
        </p:nvSpPr>
        <p:spPr>
          <a:xfrm>
            <a:off x="304800" y="1219200"/>
            <a:ext cx="8534400" cy="2895600"/>
          </a:xfrm>
        </p:spPr>
        <p:txBody>
          <a:bodyPr/>
          <a:lstStyle/>
          <a:p>
            <a:pPr eaLnBrk="1" hangingPunct="1">
              <a:defRPr/>
            </a:pPr>
            <a:r>
              <a:rPr lang="en-US" altLang="en-US" sz="2200" dirty="0">
                <a:latin typeface="+mn-lt"/>
              </a:rPr>
              <a:t>A symbol can be letters, figures, colors, or other characters that communicate a meaning. Examples include flags, anthems, seals, monuments, and even historical myths.</a:t>
            </a:r>
          </a:p>
          <a:p>
            <a:pPr eaLnBrk="1" hangingPunct="1">
              <a:defRPr/>
            </a:pPr>
            <a:r>
              <a:rPr lang="en-US" altLang="en-US" sz="2200" dirty="0">
                <a:latin typeface="+mn-lt"/>
              </a:rPr>
              <a:t>Material productions are artifacts, objects, and technological systems that people construct to function in their environments.</a:t>
            </a:r>
          </a:p>
        </p:txBody>
      </p:sp>
      <p:pic>
        <p:nvPicPr>
          <p:cNvPr id="2" name="Picture 1">
            <a:extLst>
              <a:ext uri="{FF2B5EF4-FFF2-40B4-BE49-F238E27FC236}">
                <a16:creationId xmlns:a16="http://schemas.microsoft.com/office/drawing/2014/main" id="{17ABB495-198B-4079-9DB0-123D23AA10B8}"/>
              </a:ext>
            </a:extLst>
          </p:cNvPr>
          <p:cNvPicPr>
            <a:picLocks noChangeAspect="1"/>
          </p:cNvPicPr>
          <p:nvPr/>
        </p:nvPicPr>
        <p:blipFill>
          <a:blip r:embed="rId3"/>
          <a:stretch>
            <a:fillRect/>
          </a:stretch>
        </p:blipFill>
        <p:spPr>
          <a:xfrm>
            <a:off x="2133600" y="3276600"/>
            <a:ext cx="6800850" cy="3400425"/>
          </a:xfrm>
          <a:prstGeom prst="rect">
            <a:avLst/>
          </a:prstGeom>
        </p:spPr>
      </p:pic>
      <p:pic>
        <p:nvPicPr>
          <p:cNvPr id="3" name="Picture 2">
            <a:extLst>
              <a:ext uri="{FF2B5EF4-FFF2-40B4-BE49-F238E27FC236}">
                <a16:creationId xmlns:a16="http://schemas.microsoft.com/office/drawing/2014/main" id="{12F3D190-F62B-4839-8C82-49007159F846}"/>
              </a:ext>
            </a:extLst>
          </p:cNvPr>
          <p:cNvPicPr>
            <a:picLocks noChangeAspect="1"/>
          </p:cNvPicPr>
          <p:nvPr/>
        </p:nvPicPr>
        <p:blipFill>
          <a:blip r:embed="rId4"/>
          <a:stretch>
            <a:fillRect/>
          </a:stretch>
        </p:blipFill>
        <p:spPr>
          <a:xfrm>
            <a:off x="214312" y="3352800"/>
            <a:ext cx="1690688" cy="29908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Social Structure</a:t>
            </a:r>
          </a:p>
        </p:txBody>
      </p:sp>
      <p:sp>
        <p:nvSpPr>
          <p:cNvPr id="31747" name="Content Placeholder 2"/>
          <p:cNvSpPr>
            <a:spLocks noGrp="1"/>
          </p:cNvSpPr>
          <p:nvPr>
            <p:ph type="body" idx="1"/>
          </p:nvPr>
        </p:nvSpPr>
        <p:spPr/>
        <p:txBody>
          <a:bodyPr/>
          <a:lstStyle/>
          <a:p>
            <a:pPr marL="0" indent="0" eaLnBrk="1" hangingPunct="1">
              <a:buFont typeface="Arial"/>
              <a:buNone/>
              <a:defRPr/>
            </a:pPr>
            <a:r>
              <a:rPr lang="en-US" altLang="en-US" sz="2400" dirty="0">
                <a:latin typeface="+mn-lt"/>
              </a:rPr>
              <a:t>Social structure is the pattern of social arrangements and organized relationships that characterize a society. Society is organized as:</a:t>
            </a:r>
          </a:p>
          <a:p>
            <a:pPr eaLnBrk="1" hangingPunct="1">
              <a:defRPr/>
            </a:pPr>
            <a:r>
              <a:rPr lang="en-US" altLang="en-US" sz="2400" dirty="0">
                <a:latin typeface="+mn-lt"/>
              </a:rPr>
              <a:t>Individuals</a:t>
            </a:r>
          </a:p>
          <a:p>
            <a:pPr eaLnBrk="1" hangingPunct="1">
              <a:defRPr/>
            </a:pPr>
            <a:r>
              <a:rPr lang="en-US" altLang="en-US" sz="2400" dirty="0">
                <a:latin typeface="+mn-lt"/>
              </a:rPr>
              <a:t>Family</a:t>
            </a:r>
          </a:p>
          <a:p>
            <a:pPr eaLnBrk="1" hangingPunct="1">
              <a:defRPr/>
            </a:pPr>
            <a:r>
              <a:rPr lang="en-US" altLang="en-US" sz="2400" dirty="0">
                <a:latin typeface="+mn-lt"/>
              </a:rPr>
              <a:t>Reference groups</a:t>
            </a:r>
          </a:p>
          <a:p>
            <a:pPr eaLnBrk="1" hangingPunct="1">
              <a:defRPr/>
            </a:pPr>
            <a:r>
              <a:rPr lang="en-US" altLang="en-US" sz="2400" dirty="0">
                <a:latin typeface="+mn-lt"/>
              </a:rPr>
              <a:t>Social stratification</a:t>
            </a:r>
          </a:p>
          <a:p>
            <a:pPr eaLnBrk="1" hangingPunct="1">
              <a:defRPr/>
            </a:pPr>
            <a:r>
              <a:rPr lang="en-US" altLang="en-US" sz="2400" dirty="0">
                <a:latin typeface="+mn-lt"/>
              </a:rPr>
              <a:t>Social mobility</a:t>
            </a:r>
          </a:p>
        </p:txBody>
      </p:sp>
      <p:pic>
        <p:nvPicPr>
          <p:cNvPr id="2" name="Picture 1">
            <a:extLst>
              <a:ext uri="{FF2B5EF4-FFF2-40B4-BE49-F238E27FC236}">
                <a16:creationId xmlns:a16="http://schemas.microsoft.com/office/drawing/2014/main" id="{29AC990F-0A92-423B-A0E8-EEE0B0A83325}"/>
              </a:ext>
            </a:extLst>
          </p:cNvPr>
          <p:cNvPicPr>
            <a:picLocks noChangeAspect="1"/>
          </p:cNvPicPr>
          <p:nvPr/>
        </p:nvPicPr>
        <p:blipFill>
          <a:blip r:embed="rId3"/>
          <a:stretch>
            <a:fillRect/>
          </a:stretch>
        </p:blipFill>
        <p:spPr>
          <a:xfrm>
            <a:off x="4614425" y="3081338"/>
            <a:ext cx="3615175" cy="2786062"/>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txBox="1">
            <a:spLocks noGrp="1"/>
          </p:cNvSpPr>
          <p:nvPr>
            <p:ph type="title"/>
          </p:nvPr>
        </p:nvSpPr>
        <p:spPr>
          <a:xfrm>
            <a:off x="457200" y="228600"/>
            <a:ext cx="8229600" cy="1066800"/>
          </a:xfrm>
        </p:spPr>
        <p:txBody>
          <a:bodyPr anchor="b"/>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Literacy Rates in Selected Countries </a:t>
            </a:r>
            <a:br>
              <a:rPr lang="en-US" altLang="en-US" dirty="0">
                <a:latin typeface="Times New Roman" pitchFamily="18" charset="0"/>
                <a:cs typeface="Times New Roman" pitchFamily="18" charset="0"/>
                <a:sym typeface="Times New Roman" pitchFamily="18" charset="0"/>
              </a:rPr>
            </a:br>
            <a:r>
              <a:rPr lang="en-US" altLang="en-US" dirty="0">
                <a:latin typeface="Times New Roman" pitchFamily="18" charset="0"/>
                <a:cs typeface="Times New Roman" pitchFamily="18" charset="0"/>
                <a:sym typeface="Times New Roman" pitchFamily="18" charset="0"/>
              </a:rPr>
              <a:t>(% of those who can read)</a:t>
            </a:r>
          </a:p>
        </p:txBody>
      </p:sp>
      <p:sp>
        <p:nvSpPr>
          <p:cNvPr id="3" name="Text Placeholder 3"/>
          <p:cNvSpPr>
            <a:spLocks noGrp="1"/>
          </p:cNvSpPr>
          <p:nvPr>
            <p:ph type="body" idx="1"/>
          </p:nvPr>
        </p:nvSpPr>
        <p:spPr>
          <a:xfrm>
            <a:off x="457200" y="5484812"/>
            <a:ext cx="8229600" cy="915988"/>
          </a:xfrm>
        </p:spPr>
        <p:txBody>
          <a:bodyPr/>
          <a:lstStyle/>
          <a:p>
            <a:pPr eaLnBrk="1" hangingPunct="1">
              <a:defRPr/>
            </a:pPr>
            <a:r>
              <a:rPr lang="en-US" sz="1100" dirty="0"/>
              <a:t>Sources: Central Intelligence Agency, The World Factbook 2018 (Washington, DC: Central Intelligence Agency, 2018); United Nations, UNICEF Global Databases, 2017, http://data.unicef. org; UNESCO, Effective Literacy and Numeracy Practices Database (LitBase), http://litbase.uil.unesco. org/, accessed January 5, 2018.</a:t>
            </a:r>
            <a:endParaRPr lang="en-US" altLang="en-US" sz="1100" dirty="0">
              <a:latin typeface="+mn-lt"/>
            </a:endParaRPr>
          </a:p>
        </p:txBody>
      </p:sp>
      <p:pic>
        <p:nvPicPr>
          <p:cNvPr id="2" name="Picture 1">
            <a:extLst>
              <a:ext uri="{FF2B5EF4-FFF2-40B4-BE49-F238E27FC236}">
                <a16:creationId xmlns:a16="http://schemas.microsoft.com/office/drawing/2014/main" id="{E5C30FEE-1D6A-43FE-9C43-E801C36FE771}"/>
              </a:ext>
            </a:extLst>
          </p:cNvPr>
          <p:cNvPicPr>
            <a:picLocks noChangeAspect="1"/>
          </p:cNvPicPr>
          <p:nvPr/>
        </p:nvPicPr>
        <p:blipFill>
          <a:blip r:embed="rId3"/>
          <a:stretch>
            <a:fillRect/>
          </a:stretch>
        </p:blipFill>
        <p:spPr>
          <a:xfrm>
            <a:off x="685800" y="1219200"/>
            <a:ext cx="7696200" cy="4427384"/>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txBox="1">
            <a:spLocks noGrp="1"/>
          </p:cNvSpPr>
          <p:nvPr>
            <p:ph type="title"/>
          </p:nvPr>
        </p:nvSpPr>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Language as a Key Dimension of Culture</a:t>
            </a:r>
          </a:p>
        </p:txBody>
      </p:sp>
      <p:sp>
        <p:nvSpPr>
          <p:cNvPr id="33795" name="Content Placeholder 2"/>
          <p:cNvSpPr>
            <a:spLocks noGrp="1"/>
          </p:cNvSpPr>
          <p:nvPr>
            <p:ph type="body" idx="1"/>
          </p:nvPr>
        </p:nvSpPr>
        <p:spPr/>
        <p:txBody>
          <a:bodyPr/>
          <a:lstStyle/>
          <a:p>
            <a:pPr eaLnBrk="1" hangingPunct="1">
              <a:defRPr/>
            </a:pPr>
            <a:r>
              <a:rPr lang="en-US" altLang="en-US" sz="2400" dirty="0">
                <a:latin typeface="+mn-lt"/>
              </a:rPr>
              <a:t>The “mirror” or expression of culture; essential for communications; provides insights into culture.  </a:t>
            </a:r>
          </a:p>
          <a:p>
            <a:pPr eaLnBrk="1" hangingPunct="1">
              <a:defRPr/>
            </a:pPr>
            <a:r>
              <a:rPr lang="en-US" altLang="en-US" sz="2400" dirty="0">
                <a:latin typeface="+mn-lt"/>
              </a:rPr>
              <a:t>Linguistic proficiency is a great asset in international business.</a:t>
            </a:r>
          </a:p>
          <a:p>
            <a:pPr eaLnBrk="1" hangingPunct="1">
              <a:defRPr/>
            </a:pPr>
            <a:r>
              <a:rPr lang="en-US" altLang="en-US" sz="2400" dirty="0">
                <a:latin typeface="+mn-lt"/>
              </a:rPr>
              <a:t>Language has both verbal and nonverbal (unspoken, facial expressions and gestures). </a:t>
            </a:r>
          </a:p>
          <a:p>
            <a:pPr eaLnBrk="1" hangingPunct="1">
              <a:defRPr/>
            </a:pPr>
            <a:r>
              <a:rPr lang="en-US" altLang="en-US" sz="2400" dirty="0">
                <a:latin typeface="+mn-lt"/>
              </a:rPr>
              <a:t>There are nearly 7,000 active languages, including over 2,000 in each of Africa and Asia.</a:t>
            </a:r>
          </a:p>
        </p:txBody>
      </p:sp>
      <p:pic>
        <p:nvPicPr>
          <p:cNvPr id="4" name="Picture 3">
            <a:extLst>
              <a:ext uri="{FF2B5EF4-FFF2-40B4-BE49-F238E27FC236}">
                <a16:creationId xmlns:a16="http://schemas.microsoft.com/office/drawing/2014/main" id="{8C3FC06C-A240-4453-85B1-43E66C7AA1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7277" y="5715000"/>
            <a:ext cx="520427" cy="665796"/>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txBox="1">
            <a:spLocks noGrp="1"/>
          </p:cNvSpPr>
          <p:nvPr>
            <p:ph type="title"/>
          </p:nvPr>
        </p:nvSpPr>
        <p:spPr>
          <a:xfrm>
            <a:off x="457200" y="228600"/>
            <a:ext cx="8229600" cy="1066800"/>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Most Common Primary Languages in the World </a:t>
            </a:r>
            <a:r>
              <a:rPr lang="en-US" altLang="en-US" sz="2000" b="0" dirty="0">
                <a:latin typeface="Times New Roman" pitchFamily="18" charset="0"/>
                <a:cs typeface="Times New Roman" pitchFamily="18" charset="0"/>
                <a:sym typeface="Times New Roman" pitchFamily="18" charset="0"/>
              </a:rPr>
              <a:t>(1 of 2)</a:t>
            </a:r>
          </a:p>
        </p:txBody>
      </p:sp>
      <p:graphicFrame>
        <p:nvGraphicFramePr>
          <p:cNvPr id="303" name="Table 2"/>
          <p:cNvGraphicFramePr/>
          <p:nvPr>
            <p:extLst>
              <p:ext uri="{D42A27DB-BD31-4B8C-83A1-F6EECF244321}">
                <p14:modId xmlns:p14="http://schemas.microsoft.com/office/powerpoint/2010/main" val="1898520649"/>
              </p:ext>
            </p:extLst>
          </p:nvPr>
        </p:nvGraphicFramePr>
        <p:xfrm>
          <a:off x="533400" y="1524000"/>
          <a:ext cx="8153400" cy="4602533"/>
        </p:xfrm>
        <a:graphic>
          <a:graphicData uri="http://schemas.openxmlformats.org/drawingml/2006/table">
            <a:tbl>
              <a:tblPr firstRow="1">
                <a:noFill/>
              </a:tblPr>
              <a:tblGrid>
                <a:gridCol w="12954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gridCol w="2743200">
                  <a:extLst>
                    <a:ext uri="{9D8B030D-6E8A-4147-A177-3AD203B41FA5}">
                      <a16:colId xmlns:a16="http://schemas.microsoft.com/office/drawing/2014/main" val="20003"/>
                    </a:ext>
                  </a:extLst>
                </a:gridCol>
              </a:tblGrid>
              <a:tr h="731525">
                <a:tc>
                  <a:txBody>
                    <a:bodyPr/>
                    <a:lstStyle/>
                    <a:p>
                      <a:r>
                        <a:rPr lang="en-US" sz="1600" b="0" i="0" u="none" strike="noStrike" cap="none" dirty="0">
                          <a:solidFill>
                            <a:schemeClr val="tx1"/>
                          </a:solidFill>
                          <a:effectLst/>
                          <a:latin typeface="+mn-lt"/>
                          <a:ea typeface="+mn-ea"/>
                          <a:cs typeface="+mn-cs"/>
                          <a:sym typeface="Arial"/>
                        </a:rPr>
                        <a:t>World</a:t>
                      </a:r>
                      <a:r>
                        <a:rPr lang="en-US" sz="1600" b="0" i="0" u="none" strike="noStrike" cap="none" baseline="0" dirty="0">
                          <a:solidFill>
                            <a:schemeClr val="tx1"/>
                          </a:solidFill>
                          <a:effectLst/>
                          <a:latin typeface="+mn-lt"/>
                          <a:ea typeface="+mn-ea"/>
                          <a:cs typeface="+mn-cs"/>
                          <a:sym typeface="Arial"/>
                        </a:rPr>
                        <a:t> Rank</a:t>
                      </a:r>
                      <a:endParaRPr lang="en-US" sz="1600" b="0" i="0" u="none" strike="noStrike" cap="none" dirty="0">
                        <a:solidFill>
                          <a:schemeClr val="tx1"/>
                        </a:solidFill>
                        <a:effectLst/>
                        <a:latin typeface="+mn-lt"/>
                        <a:ea typeface="+mn-ea"/>
                        <a:cs typeface="+mn-cs"/>
                        <a:sym typeface="Arial"/>
                      </a:endParaRPr>
                    </a:p>
                  </a:txBody>
                  <a:tcPr marL="91450" marR="9145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i="0" u="none" strike="noStrike" cap="none" dirty="0">
                          <a:solidFill>
                            <a:schemeClr val="tx1"/>
                          </a:solidFill>
                          <a:effectLst/>
                          <a:latin typeface="+mn-lt"/>
                          <a:ea typeface="+mn-ea"/>
                          <a:cs typeface="+mn-cs"/>
                          <a:sym typeface="Arial"/>
                        </a:rPr>
                        <a:t>Language </a:t>
                      </a:r>
                    </a:p>
                  </a:txBody>
                  <a:tcPr marL="91450" marR="9145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i="0" u="none" strike="noStrike" cap="none" dirty="0">
                          <a:solidFill>
                            <a:schemeClr val="tx1"/>
                          </a:solidFill>
                          <a:effectLst/>
                          <a:latin typeface="+mn-lt"/>
                          <a:ea typeface="+mn-ea"/>
                          <a:cs typeface="+mn-cs"/>
                          <a:sym typeface="Arial"/>
                        </a:rPr>
                        <a:t>Approximate Number Of Native Speakers (Millions) </a:t>
                      </a:r>
                    </a:p>
                  </a:txBody>
                  <a:tcPr marL="91450" marR="9145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i="0" u="none" strike="noStrike" cap="none" dirty="0">
                          <a:solidFill>
                            <a:schemeClr val="tx1"/>
                          </a:solidFill>
                          <a:effectLst/>
                          <a:latin typeface="+mn-lt"/>
                          <a:ea typeface="+mn-ea"/>
                          <a:cs typeface="+mn-cs"/>
                          <a:sym typeface="Arial"/>
                        </a:rPr>
                        <a:t>Countries with Substantial Number of Native Speakers </a:t>
                      </a:r>
                    </a:p>
                  </a:txBody>
                  <a:tcPr marL="91450" marR="9145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74326">
                <a:tc>
                  <a:txBody>
                    <a:bodyPr/>
                    <a:lstStyle/>
                    <a:p>
                      <a:r>
                        <a:rPr lang="en-US" sz="1600" b="0" i="0" u="none" strike="noStrike" cap="none" dirty="0">
                          <a:solidFill>
                            <a:schemeClr val="tx1"/>
                          </a:solidFill>
                          <a:effectLst/>
                          <a:latin typeface="+mn-lt"/>
                          <a:ea typeface="+mn-ea"/>
                          <a:cs typeface="+mn-cs"/>
                          <a:sym typeface="Arial"/>
                        </a:rPr>
                        <a:t>1</a:t>
                      </a:r>
                    </a:p>
                  </a:txBody>
                  <a:tcPr marL="91450" marR="9145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i="0" u="none" strike="noStrike" cap="none" dirty="0">
                          <a:solidFill>
                            <a:schemeClr val="tx1"/>
                          </a:solidFill>
                          <a:effectLst/>
                          <a:latin typeface="+mn-lt"/>
                          <a:ea typeface="+mn-ea"/>
                          <a:cs typeface="+mn-cs"/>
                          <a:sym typeface="Arial"/>
                        </a:rPr>
                        <a:t>Mandarin Chinese </a:t>
                      </a:r>
                    </a:p>
                  </a:txBody>
                  <a:tcPr marL="91450" marR="9145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i="0" u="none" strike="noStrike" cap="none" dirty="0">
                          <a:solidFill>
                            <a:schemeClr val="tx1"/>
                          </a:solidFill>
                          <a:effectLst/>
                          <a:latin typeface="+mn-lt"/>
                          <a:ea typeface="+mn-ea"/>
                          <a:cs typeface="+mn-cs"/>
                          <a:sym typeface="Arial"/>
                        </a:rPr>
                        <a:t>900 </a:t>
                      </a:r>
                    </a:p>
                  </a:txBody>
                  <a:tcPr marL="91450" marR="9145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b="0" i="0" u="none" strike="noStrike" cap="none" dirty="0">
                          <a:solidFill>
                            <a:schemeClr val="tx1"/>
                          </a:solidFill>
                          <a:effectLst/>
                          <a:latin typeface="+mn-lt"/>
                          <a:ea typeface="+mn-ea"/>
                          <a:cs typeface="+mn-cs"/>
                          <a:sym typeface="Arial"/>
                        </a:rPr>
                        <a:t>China, Singapore </a:t>
                      </a:r>
                    </a:p>
                  </a:txBody>
                  <a:tcPr marL="91450" marR="9145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457205">
                <a:tc>
                  <a:txBody>
                    <a:bodyPr/>
                    <a:lstStyle/>
                    <a:p>
                      <a:r>
                        <a:rPr lang="en-US" sz="1600" b="0" i="0" u="none" strike="noStrike" cap="none" dirty="0">
                          <a:solidFill>
                            <a:schemeClr val="tx1"/>
                          </a:solidFill>
                          <a:effectLst/>
                          <a:latin typeface="+mn-lt"/>
                          <a:ea typeface="+mn-ea"/>
                          <a:cs typeface="+mn-cs"/>
                          <a:sym typeface="Arial"/>
                        </a:rPr>
                        <a:t>2</a:t>
                      </a:r>
                      <a:endParaRPr lang="en-US" sz="1600" u="none" strike="noStrike" cap="none" dirty="0"/>
                    </a:p>
                  </a:txBody>
                  <a:tcPr marL="91450" marR="9145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i="0" u="none" strike="noStrike" cap="none" dirty="0">
                          <a:solidFill>
                            <a:schemeClr val="tx1"/>
                          </a:solidFill>
                          <a:effectLst/>
                          <a:latin typeface="+mn-lt"/>
                          <a:ea typeface="+mn-ea"/>
                          <a:cs typeface="+mn-cs"/>
                          <a:sym typeface="Arial"/>
                        </a:rPr>
                        <a:t>Spanish </a:t>
                      </a:r>
                    </a:p>
                  </a:txBody>
                  <a:tcPr marL="91450" marR="9145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i="0" u="none" strike="noStrike" cap="none" dirty="0">
                          <a:solidFill>
                            <a:schemeClr val="tx1"/>
                          </a:solidFill>
                          <a:effectLst/>
                          <a:latin typeface="+mn-lt"/>
                          <a:ea typeface="+mn-ea"/>
                          <a:cs typeface="+mn-cs"/>
                          <a:sym typeface="Arial"/>
                        </a:rPr>
                        <a:t>435</a:t>
                      </a:r>
                    </a:p>
                  </a:txBody>
                  <a:tcPr marL="91450" marR="9145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b="0" i="0" u="none" strike="noStrike" cap="none" dirty="0">
                          <a:solidFill>
                            <a:schemeClr val="tx1"/>
                          </a:solidFill>
                          <a:effectLst/>
                          <a:latin typeface="+mn-lt"/>
                          <a:ea typeface="+mn-ea"/>
                          <a:cs typeface="+mn-cs"/>
                          <a:sym typeface="Arial"/>
                        </a:rPr>
                        <a:t>Argentina, Mexico, Spain</a:t>
                      </a:r>
                    </a:p>
                  </a:txBody>
                  <a:tcPr marL="91450" marR="9145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640085">
                <a:tc>
                  <a:txBody>
                    <a:bodyPr/>
                    <a:lstStyle/>
                    <a:p>
                      <a:r>
                        <a:rPr lang="en-US" sz="1600" b="0" i="0" u="none" strike="noStrike" cap="none" dirty="0">
                          <a:solidFill>
                            <a:schemeClr val="tx1"/>
                          </a:solidFill>
                          <a:effectLst/>
                          <a:latin typeface="+mn-lt"/>
                          <a:ea typeface="+mn-ea"/>
                          <a:cs typeface="+mn-cs"/>
                          <a:sym typeface="Arial"/>
                        </a:rPr>
                        <a:t>3</a:t>
                      </a:r>
                    </a:p>
                  </a:txBody>
                  <a:tcPr marL="91450" marR="9145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i="0" u="none" strike="noStrike" cap="none" dirty="0">
                          <a:solidFill>
                            <a:schemeClr val="tx1"/>
                          </a:solidFill>
                          <a:effectLst/>
                          <a:latin typeface="+mn-lt"/>
                          <a:ea typeface="+mn-ea"/>
                          <a:cs typeface="+mn-cs"/>
                          <a:sym typeface="Arial"/>
                        </a:rPr>
                        <a:t>English</a:t>
                      </a:r>
                    </a:p>
                  </a:txBody>
                  <a:tcPr marL="91450" marR="9145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i="0" u="none" strike="noStrike" cap="none" dirty="0">
                          <a:solidFill>
                            <a:schemeClr val="tx1"/>
                          </a:solidFill>
                          <a:effectLst/>
                          <a:latin typeface="+mn-lt"/>
                          <a:ea typeface="+mn-ea"/>
                          <a:cs typeface="+mn-cs"/>
                          <a:sym typeface="Arial"/>
                        </a:rPr>
                        <a:t>370 </a:t>
                      </a:r>
                    </a:p>
                  </a:txBody>
                  <a:tcPr marL="91450" marR="9145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i="0" u="none" strike="noStrike" cap="none" dirty="0">
                          <a:solidFill>
                            <a:schemeClr val="tx1"/>
                          </a:solidFill>
                          <a:effectLst/>
                          <a:latin typeface="+mn-lt"/>
                          <a:ea typeface="+mn-ea"/>
                          <a:cs typeface="+mn-cs"/>
                          <a:sym typeface="Arial"/>
                        </a:rPr>
                        <a:t>Australia, Canada, United Kingdom, </a:t>
                      </a:r>
                    </a:p>
                    <a:p>
                      <a:r>
                        <a:rPr lang="en-US" sz="1600" b="0" i="0" u="none" strike="noStrike" cap="none" dirty="0">
                          <a:solidFill>
                            <a:schemeClr val="tx1"/>
                          </a:solidFill>
                          <a:effectLst/>
                          <a:latin typeface="+mn-lt"/>
                          <a:ea typeface="+mn-ea"/>
                          <a:cs typeface="+mn-cs"/>
                          <a:sym typeface="Arial"/>
                        </a:rPr>
                        <a:t>United States </a:t>
                      </a:r>
                    </a:p>
                  </a:txBody>
                  <a:tcPr marL="91450" marR="9145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74326">
                <a:tc>
                  <a:txBody>
                    <a:bodyPr/>
                    <a:lstStyle/>
                    <a:p>
                      <a:pPr marL="0" marR="0" lvl="0" indent="0" algn="l" defTabSz="914400" rtl="0" eaLnBrk="1" fontAlgn="auto" latinLnBrk="0" hangingPunct="1">
                        <a:lnSpc>
                          <a:spcPct val="100000"/>
                        </a:lnSpc>
                        <a:spcBef>
                          <a:spcPts val="0"/>
                        </a:spcBef>
                        <a:spcAft>
                          <a:spcPts val="0"/>
                        </a:spcAft>
                        <a:buClr>
                          <a:srgbClr val="3C1581"/>
                        </a:buClr>
                        <a:buSzPct val="25000"/>
                        <a:buFont typeface="Arial"/>
                        <a:buNone/>
                        <a:defRPr/>
                      </a:pPr>
                      <a:r>
                        <a:rPr lang="en-US" sz="1600" b="0" i="0" u="none" strike="noStrike" cap="none" dirty="0">
                          <a:solidFill>
                            <a:schemeClr val="tx1"/>
                          </a:solidFill>
                          <a:effectLst/>
                          <a:latin typeface="+mn-lt"/>
                          <a:ea typeface="+mn-ea"/>
                          <a:cs typeface="+mn-cs"/>
                          <a:sym typeface="Arial"/>
                        </a:rPr>
                        <a:t>4</a:t>
                      </a:r>
                    </a:p>
                  </a:txBody>
                  <a:tcPr marL="91450" marR="9145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i="0" u="none" strike="noStrike" cap="none" dirty="0">
                          <a:solidFill>
                            <a:schemeClr val="tx1"/>
                          </a:solidFill>
                          <a:effectLst/>
                          <a:latin typeface="+mn-lt"/>
                          <a:ea typeface="+mn-ea"/>
                          <a:cs typeface="+mn-cs"/>
                          <a:sym typeface="Arial"/>
                        </a:rPr>
                        <a:t>Hindi </a:t>
                      </a:r>
                    </a:p>
                  </a:txBody>
                  <a:tcPr marL="91450" marR="9145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i="0" u="none" strike="noStrike" cap="none" dirty="0">
                          <a:solidFill>
                            <a:schemeClr val="tx1"/>
                          </a:solidFill>
                          <a:effectLst/>
                          <a:latin typeface="+mn-lt"/>
                          <a:ea typeface="+mn-ea"/>
                          <a:cs typeface="+mn-cs"/>
                          <a:sym typeface="Arial"/>
                        </a:rPr>
                        <a:t>260 </a:t>
                      </a:r>
                    </a:p>
                  </a:txBody>
                  <a:tcPr marL="91450" marR="9145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i="0" u="none" strike="noStrike" cap="none" dirty="0">
                          <a:solidFill>
                            <a:schemeClr val="tx1"/>
                          </a:solidFill>
                          <a:effectLst/>
                          <a:latin typeface="+mn-lt"/>
                          <a:ea typeface="+mn-ea"/>
                          <a:cs typeface="+mn-cs"/>
                          <a:sym typeface="Arial"/>
                        </a:rPr>
                        <a:t>India</a:t>
                      </a:r>
                    </a:p>
                  </a:txBody>
                  <a:tcPr marL="91450" marR="9145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57205">
                <a:tc>
                  <a:txBody>
                    <a:bodyPr/>
                    <a:lstStyle/>
                    <a:p>
                      <a:r>
                        <a:rPr lang="en-US" sz="1600" b="0" i="0" u="none" strike="noStrike" cap="none" dirty="0">
                          <a:solidFill>
                            <a:schemeClr val="tx1"/>
                          </a:solidFill>
                          <a:effectLst/>
                          <a:latin typeface="+mn-lt"/>
                          <a:ea typeface="+mn-ea"/>
                          <a:cs typeface="+mn-cs"/>
                          <a:sym typeface="Arial"/>
                        </a:rPr>
                        <a:t>5</a:t>
                      </a:r>
                    </a:p>
                  </a:txBody>
                  <a:tcPr marL="91450" marR="9145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i="0" u="none" strike="noStrike" cap="none" dirty="0">
                          <a:solidFill>
                            <a:schemeClr val="tx1"/>
                          </a:solidFill>
                          <a:effectLst/>
                          <a:latin typeface="+mn-lt"/>
                          <a:ea typeface="+mn-ea"/>
                          <a:cs typeface="+mn-cs"/>
                          <a:sym typeface="Arial"/>
                        </a:rPr>
                        <a:t>Arabic</a:t>
                      </a:r>
                    </a:p>
                  </a:txBody>
                  <a:tcPr marL="91450" marR="9145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i="0" u="none" strike="noStrike" cap="none" dirty="0">
                          <a:solidFill>
                            <a:schemeClr val="tx1"/>
                          </a:solidFill>
                          <a:effectLst/>
                          <a:latin typeface="+mn-lt"/>
                          <a:ea typeface="+mn-ea"/>
                          <a:cs typeface="+mn-cs"/>
                          <a:sym typeface="Arial"/>
                        </a:rPr>
                        <a:t>290 </a:t>
                      </a:r>
                    </a:p>
                  </a:txBody>
                  <a:tcPr marL="91450" marR="9145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i="0" u="none" strike="noStrike" cap="none" dirty="0">
                          <a:solidFill>
                            <a:schemeClr val="tx1"/>
                          </a:solidFill>
                          <a:effectLst/>
                          <a:latin typeface="+mn-lt"/>
                          <a:ea typeface="+mn-ea"/>
                          <a:cs typeface="+mn-cs"/>
                          <a:sym typeface="Arial"/>
                        </a:rPr>
                        <a:t>Egypt, Saudi Arabia, </a:t>
                      </a:r>
                    </a:p>
                    <a:p>
                      <a:r>
                        <a:rPr lang="en-US" sz="1600" b="0" i="0" u="none" strike="noStrike" cap="none" dirty="0">
                          <a:solidFill>
                            <a:schemeClr val="tx1"/>
                          </a:solidFill>
                          <a:effectLst/>
                          <a:latin typeface="+mn-lt"/>
                          <a:ea typeface="+mn-ea"/>
                          <a:cs typeface="+mn-cs"/>
                          <a:sym typeface="Arial"/>
                        </a:rPr>
                        <a:t>United Arab Emirates</a:t>
                      </a:r>
                    </a:p>
                  </a:txBody>
                  <a:tcPr marL="91450" marR="9145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89524">
                <a:tc>
                  <a:txBody>
                    <a:bodyPr/>
                    <a:lstStyle/>
                    <a:p>
                      <a:r>
                        <a:rPr lang="en-US" sz="1600" b="0" i="0" u="none" strike="noStrike" cap="none" dirty="0">
                          <a:solidFill>
                            <a:schemeClr val="tx1"/>
                          </a:solidFill>
                          <a:effectLst/>
                          <a:latin typeface="+mn-lt"/>
                          <a:ea typeface="+mn-ea"/>
                          <a:cs typeface="+mn-cs"/>
                          <a:sym typeface="Arial"/>
                        </a:rPr>
                        <a:t>6</a:t>
                      </a:r>
                    </a:p>
                  </a:txBody>
                  <a:tcPr marL="91450" marR="9145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i="0" u="none" strike="noStrike" cap="none" dirty="0">
                          <a:solidFill>
                            <a:schemeClr val="tx1"/>
                          </a:solidFill>
                          <a:effectLst/>
                          <a:latin typeface="+mn-lt"/>
                          <a:ea typeface="+mn-ea"/>
                          <a:cs typeface="+mn-cs"/>
                          <a:sym typeface="Arial"/>
                        </a:rPr>
                        <a:t>Portuguese</a:t>
                      </a:r>
                    </a:p>
                  </a:txBody>
                  <a:tcPr marL="91450" marR="9145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i="0" u="none" strike="noStrike" cap="none" dirty="0">
                          <a:solidFill>
                            <a:schemeClr val="tx1"/>
                          </a:solidFill>
                          <a:effectLst/>
                          <a:latin typeface="+mn-lt"/>
                          <a:ea typeface="+mn-ea"/>
                          <a:cs typeface="+mn-cs"/>
                          <a:sym typeface="Arial"/>
                        </a:rPr>
                        <a:t>220 </a:t>
                      </a:r>
                    </a:p>
                  </a:txBody>
                  <a:tcPr marL="91450" marR="9145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b="0" i="0" u="none" strike="noStrike" cap="none" dirty="0">
                          <a:solidFill>
                            <a:schemeClr val="tx1"/>
                          </a:solidFill>
                          <a:effectLst/>
                          <a:latin typeface="+mn-lt"/>
                          <a:ea typeface="+mn-ea"/>
                          <a:cs typeface="+mn-cs"/>
                          <a:sym typeface="Arial"/>
                        </a:rPr>
                        <a:t>Brazil, Portugal</a:t>
                      </a:r>
                    </a:p>
                  </a:txBody>
                  <a:tcPr marL="91450" marR="9145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304800">
                <a:tc>
                  <a:txBody>
                    <a:bodyPr/>
                    <a:lstStyle/>
                    <a:p>
                      <a:pPr marL="0" marR="0" lvl="0" indent="0" algn="l" defTabSz="914400" rtl="0" eaLnBrk="1" fontAlgn="auto" latinLnBrk="0" hangingPunct="1">
                        <a:lnSpc>
                          <a:spcPct val="100000"/>
                        </a:lnSpc>
                        <a:spcBef>
                          <a:spcPts val="0"/>
                        </a:spcBef>
                        <a:spcAft>
                          <a:spcPts val="0"/>
                        </a:spcAft>
                        <a:buClr>
                          <a:srgbClr val="3C1581"/>
                        </a:buClr>
                        <a:buSzPct val="25000"/>
                        <a:buFont typeface="Arial"/>
                        <a:buNone/>
                        <a:defRPr/>
                      </a:pPr>
                      <a:r>
                        <a:rPr lang="en-US" sz="1600" b="0" i="0" u="none" strike="noStrike" cap="none" dirty="0">
                          <a:solidFill>
                            <a:schemeClr val="tx1"/>
                          </a:solidFill>
                          <a:effectLst/>
                          <a:latin typeface="+mn-lt"/>
                          <a:ea typeface="+mn-ea"/>
                          <a:cs typeface="+mn-cs"/>
                          <a:sym typeface="Arial"/>
                        </a:rPr>
                        <a:t>7</a:t>
                      </a:r>
                    </a:p>
                  </a:txBody>
                  <a:tcPr marL="91450" marR="9145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i="0" u="none" strike="noStrike" cap="none" dirty="0">
                          <a:solidFill>
                            <a:schemeClr val="tx1"/>
                          </a:solidFill>
                          <a:effectLst/>
                          <a:latin typeface="+mn-lt"/>
                          <a:ea typeface="+mn-ea"/>
                          <a:cs typeface="+mn-cs"/>
                          <a:sym typeface="Arial"/>
                        </a:rPr>
                        <a:t>Bengali </a:t>
                      </a:r>
                    </a:p>
                  </a:txBody>
                  <a:tcPr marL="91450" marR="9145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i="0" u="none" strike="noStrike" cap="none" dirty="0">
                          <a:solidFill>
                            <a:schemeClr val="tx1"/>
                          </a:solidFill>
                          <a:effectLst/>
                          <a:latin typeface="+mn-lt"/>
                          <a:ea typeface="+mn-ea"/>
                          <a:cs typeface="+mn-cs"/>
                          <a:sym typeface="Arial"/>
                        </a:rPr>
                        <a:t>200 </a:t>
                      </a:r>
                    </a:p>
                  </a:txBody>
                  <a:tcPr marL="91450" marR="9145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b="0" i="0" u="none" strike="noStrike" cap="none" dirty="0">
                          <a:solidFill>
                            <a:schemeClr val="tx1"/>
                          </a:solidFill>
                          <a:effectLst/>
                          <a:latin typeface="+mn-lt"/>
                          <a:ea typeface="+mn-ea"/>
                          <a:cs typeface="+mn-cs"/>
                          <a:sym typeface="Arial"/>
                        </a:rPr>
                        <a:t>Bangladesh, India </a:t>
                      </a:r>
                    </a:p>
                  </a:txBody>
                  <a:tcPr marL="91450" marR="9145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457205">
                <a:tc>
                  <a:txBody>
                    <a:bodyPr/>
                    <a:lstStyle/>
                    <a:p>
                      <a:r>
                        <a:rPr lang="en-US" sz="1600" b="0" i="0" u="none" strike="noStrike" cap="none" dirty="0">
                          <a:solidFill>
                            <a:schemeClr val="tx1"/>
                          </a:solidFill>
                          <a:effectLst/>
                          <a:latin typeface="+mn-lt"/>
                          <a:ea typeface="+mn-ea"/>
                          <a:cs typeface="+mn-cs"/>
                          <a:sym typeface="Arial"/>
                        </a:rPr>
                        <a:t>8</a:t>
                      </a:r>
                    </a:p>
                  </a:txBody>
                  <a:tcPr marL="91450" marR="9145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i="0" u="none" strike="noStrike" cap="none" dirty="0">
                          <a:solidFill>
                            <a:schemeClr val="tx1"/>
                          </a:solidFill>
                          <a:effectLst/>
                          <a:latin typeface="+mn-lt"/>
                          <a:ea typeface="+mn-ea"/>
                          <a:cs typeface="+mn-cs"/>
                          <a:sym typeface="Arial"/>
                        </a:rPr>
                        <a:t>Russian </a:t>
                      </a:r>
                    </a:p>
                  </a:txBody>
                  <a:tcPr marL="91450" marR="9145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600" b="0" i="0" u="none" strike="noStrike" cap="none" dirty="0">
                          <a:solidFill>
                            <a:schemeClr val="tx1"/>
                          </a:solidFill>
                          <a:effectLst/>
                          <a:latin typeface="+mn-lt"/>
                          <a:ea typeface="+mn-ea"/>
                          <a:cs typeface="+mn-cs"/>
                          <a:sym typeface="Arial"/>
                        </a:rPr>
                        <a:t>150 </a:t>
                      </a:r>
                    </a:p>
                  </a:txBody>
                  <a:tcPr marL="91450" marR="9145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600" b="0" i="0" u="none" strike="noStrike" cap="none" dirty="0">
                          <a:solidFill>
                            <a:schemeClr val="tx1"/>
                          </a:solidFill>
                          <a:effectLst/>
                          <a:latin typeface="+mn-lt"/>
                          <a:ea typeface="+mn-ea"/>
                          <a:cs typeface="+mn-cs"/>
                          <a:sym typeface="Arial"/>
                        </a:rPr>
                        <a:t>Russia, Kazakhstan. Ukraine </a:t>
                      </a:r>
                    </a:p>
                  </a:txBody>
                  <a:tcPr marL="91450" marR="91450" marT="45723" marB="45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txBox="1">
            <a:spLocks noGrp="1"/>
          </p:cNvSpPr>
          <p:nvPr>
            <p:ph type="title"/>
          </p:nvPr>
        </p:nvSpPr>
        <p:spPr>
          <a:xfrm>
            <a:off x="457200" y="228600"/>
            <a:ext cx="8229600" cy="1066800"/>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Most Common Primary Languages in the World </a:t>
            </a:r>
            <a:r>
              <a:rPr lang="en-US" altLang="en-US" sz="2000" b="0" dirty="0">
                <a:latin typeface="Times New Roman" pitchFamily="18" charset="0"/>
                <a:cs typeface="Times New Roman" pitchFamily="18" charset="0"/>
                <a:sym typeface="Times New Roman" pitchFamily="18" charset="0"/>
              </a:rPr>
              <a:t>(2 of 2)</a:t>
            </a:r>
            <a:endParaRPr lang="en-US" altLang="en-US" sz="2000" dirty="0">
              <a:latin typeface="Times New Roman" pitchFamily="18" charset="0"/>
              <a:cs typeface="Times New Roman" pitchFamily="18" charset="0"/>
              <a:sym typeface="Times New Roman" pitchFamily="18" charset="0"/>
            </a:endParaRPr>
          </a:p>
        </p:txBody>
      </p:sp>
      <p:graphicFrame>
        <p:nvGraphicFramePr>
          <p:cNvPr id="2" name="Table 2"/>
          <p:cNvGraphicFramePr>
            <a:graphicFrameLocks noGrp="1"/>
          </p:cNvGraphicFramePr>
          <p:nvPr>
            <p:extLst>
              <p:ext uri="{D42A27DB-BD31-4B8C-83A1-F6EECF244321}">
                <p14:modId xmlns:p14="http://schemas.microsoft.com/office/powerpoint/2010/main" val="3850701961"/>
              </p:ext>
            </p:extLst>
          </p:nvPr>
        </p:nvGraphicFramePr>
        <p:xfrm>
          <a:off x="457200" y="1798015"/>
          <a:ext cx="8229599" cy="2926385"/>
        </p:xfrm>
        <a:graphic>
          <a:graphicData uri="http://schemas.openxmlformats.org/drawingml/2006/table">
            <a:tbl>
              <a:tblPr firstRow="1">
                <a:noFill/>
              </a:tblPr>
              <a:tblGrid>
                <a:gridCol w="12954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1905000">
                  <a:extLst>
                    <a:ext uri="{9D8B030D-6E8A-4147-A177-3AD203B41FA5}">
                      <a16:colId xmlns:a16="http://schemas.microsoft.com/office/drawing/2014/main" val="20002"/>
                    </a:ext>
                  </a:extLst>
                </a:gridCol>
                <a:gridCol w="2895599">
                  <a:extLst>
                    <a:ext uri="{9D8B030D-6E8A-4147-A177-3AD203B41FA5}">
                      <a16:colId xmlns:a16="http://schemas.microsoft.com/office/drawing/2014/main" val="20003"/>
                    </a:ext>
                  </a:extLst>
                </a:gridCol>
              </a:tblGrid>
              <a:tr h="274400">
                <a:tc>
                  <a:txBody>
                    <a:bodyPr/>
                    <a:lstStyle/>
                    <a:p>
                      <a:r>
                        <a:rPr lang="en-US" sz="1800" b="0" i="0" u="none" strike="noStrike" cap="none" baseline="0" dirty="0">
                          <a:solidFill>
                            <a:schemeClr val="tx1"/>
                          </a:solidFill>
                          <a:effectLst/>
                          <a:latin typeface="+mn-lt"/>
                          <a:ea typeface="+mn-ea"/>
                          <a:cs typeface="+mn-cs"/>
                          <a:sym typeface="Arial"/>
                        </a:rPr>
                        <a:t>9</a:t>
                      </a:r>
                    </a:p>
                  </a:txBody>
                  <a:tcPr marL="91450" marR="91450"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b="0" i="0" u="none" strike="noStrike" cap="none" baseline="0" dirty="0">
                          <a:solidFill>
                            <a:schemeClr val="tx1"/>
                          </a:solidFill>
                          <a:effectLst/>
                          <a:latin typeface="+mn-lt"/>
                          <a:ea typeface="+mn-ea"/>
                          <a:cs typeface="+mn-cs"/>
                          <a:sym typeface="Arial"/>
                        </a:rPr>
                        <a:t>Japanese </a:t>
                      </a:r>
                    </a:p>
                  </a:txBody>
                  <a:tcPr marL="91450" marR="91450"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125 </a:t>
                      </a:r>
                    </a:p>
                  </a:txBody>
                  <a:tcPr marL="91450" marR="91450"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Japan</a:t>
                      </a:r>
                    </a:p>
                  </a:txBody>
                  <a:tcPr marL="91450" marR="91450"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274400">
                <a:tc>
                  <a:txBody>
                    <a:bodyPr/>
                    <a:lstStyle/>
                    <a:p>
                      <a:r>
                        <a:rPr lang="en-US" sz="1800" b="0" i="0" u="none" strike="noStrike" cap="none" baseline="0" dirty="0">
                          <a:solidFill>
                            <a:schemeClr val="tx1"/>
                          </a:solidFill>
                          <a:effectLst/>
                          <a:latin typeface="+mn-lt"/>
                          <a:ea typeface="+mn-ea"/>
                          <a:cs typeface="+mn-cs"/>
                          <a:sym typeface="Arial"/>
                        </a:rPr>
                        <a:t>10</a:t>
                      </a:r>
                    </a:p>
                  </a:txBody>
                  <a:tcPr marL="91450" marR="91450"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Punjabi</a:t>
                      </a:r>
                    </a:p>
                  </a:txBody>
                  <a:tcPr marL="91450" marR="91450"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100 </a:t>
                      </a:r>
                    </a:p>
                  </a:txBody>
                  <a:tcPr marL="91450" marR="91450"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b="0" i="0" u="none" strike="noStrike" cap="none" baseline="0" dirty="0">
                          <a:solidFill>
                            <a:schemeClr val="tx1"/>
                          </a:solidFill>
                          <a:effectLst/>
                          <a:latin typeface="+mn-lt"/>
                          <a:ea typeface="+mn-ea"/>
                          <a:cs typeface="+mn-cs"/>
                          <a:sym typeface="Arial"/>
                        </a:rPr>
                        <a:t>India, Pakistan </a:t>
                      </a:r>
                    </a:p>
                  </a:txBody>
                  <a:tcPr marL="91450" marR="91450"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289620">
                <a:tc>
                  <a:txBody>
                    <a:bodyPr/>
                    <a:lstStyle/>
                    <a:p>
                      <a:r>
                        <a:rPr lang="en-US" sz="1800" b="0" i="0" u="none" strike="noStrike" cap="none" baseline="0" dirty="0">
                          <a:solidFill>
                            <a:schemeClr val="tx1"/>
                          </a:solidFill>
                          <a:effectLst/>
                          <a:latin typeface="+mn-lt"/>
                          <a:ea typeface="+mn-ea"/>
                          <a:cs typeface="+mn-cs"/>
                          <a:sym typeface="Arial"/>
                        </a:rPr>
                        <a:t>11</a:t>
                      </a:r>
                    </a:p>
                  </a:txBody>
                  <a:tcPr marL="91450" marR="91450"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b="0" i="0" u="none" strike="noStrike" cap="none" baseline="0" dirty="0">
                          <a:solidFill>
                            <a:schemeClr val="tx1"/>
                          </a:solidFill>
                          <a:effectLst/>
                          <a:latin typeface="+mn-lt"/>
                          <a:ea typeface="+mn-ea"/>
                          <a:cs typeface="+mn-cs"/>
                          <a:sym typeface="Arial"/>
                        </a:rPr>
                        <a:t>German </a:t>
                      </a:r>
                    </a:p>
                  </a:txBody>
                  <a:tcPr marL="91450" marR="91450"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90 </a:t>
                      </a:r>
                    </a:p>
                  </a:txBody>
                  <a:tcPr marL="91450" marR="91450"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b="0" i="0" u="none" strike="noStrike" cap="none" baseline="0" dirty="0">
                          <a:solidFill>
                            <a:schemeClr val="tx1"/>
                          </a:solidFill>
                          <a:effectLst/>
                          <a:latin typeface="+mn-lt"/>
                          <a:ea typeface="+mn-ea"/>
                          <a:cs typeface="+mn-cs"/>
                          <a:sym typeface="Arial"/>
                        </a:rPr>
                        <a:t>Germany, Austria </a:t>
                      </a:r>
                    </a:p>
                  </a:txBody>
                  <a:tcPr marL="91450" marR="91450"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274400">
                <a:tc>
                  <a:txBody>
                    <a:bodyPr/>
                    <a:lstStyle/>
                    <a:p>
                      <a:r>
                        <a:rPr lang="en-US" sz="1800" b="0" i="0" u="none" strike="noStrike" cap="none" baseline="0" dirty="0">
                          <a:solidFill>
                            <a:schemeClr val="tx1"/>
                          </a:solidFill>
                          <a:effectLst/>
                          <a:latin typeface="+mn-lt"/>
                          <a:ea typeface="+mn-ea"/>
                          <a:cs typeface="+mn-cs"/>
                          <a:sym typeface="Arial"/>
                        </a:rPr>
                        <a:t>12</a:t>
                      </a:r>
                    </a:p>
                  </a:txBody>
                  <a:tcPr marL="91450" marR="91450"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Javanese</a:t>
                      </a:r>
                    </a:p>
                  </a:txBody>
                  <a:tcPr marL="91450" marR="91450"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80</a:t>
                      </a:r>
                    </a:p>
                  </a:txBody>
                  <a:tcPr marL="91450" marR="91450"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b="0" i="0" u="none" strike="noStrike" cap="none" baseline="0" dirty="0">
                          <a:solidFill>
                            <a:schemeClr val="tx1"/>
                          </a:solidFill>
                          <a:effectLst/>
                          <a:latin typeface="+mn-lt"/>
                          <a:ea typeface="+mn-ea"/>
                          <a:cs typeface="+mn-cs"/>
                          <a:sym typeface="Arial"/>
                        </a:rPr>
                        <a:t>Indonesia </a:t>
                      </a:r>
                    </a:p>
                  </a:txBody>
                  <a:tcPr marL="91450" marR="91450"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74400">
                <a:tc>
                  <a:txBody>
                    <a:bodyPr/>
                    <a:lstStyle/>
                    <a:p>
                      <a:r>
                        <a:rPr lang="en-US" sz="1800" b="0" i="0" u="none" strike="noStrike" cap="none" baseline="0" dirty="0">
                          <a:solidFill>
                            <a:schemeClr val="tx1"/>
                          </a:solidFill>
                          <a:effectLst/>
                          <a:latin typeface="+mn-lt"/>
                          <a:ea typeface="+mn-ea"/>
                          <a:cs typeface="+mn-cs"/>
                          <a:sym typeface="Arial"/>
                        </a:rPr>
                        <a:t>13</a:t>
                      </a:r>
                    </a:p>
                  </a:txBody>
                  <a:tcPr marL="91450" marR="91450"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Korean</a:t>
                      </a:r>
                    </a:p>
                  </a:txBody>
                  <a:tcPr marL="91450" marR="91450"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75</a:t>
                      </a:r>
                    </a:p>
                  </a:txBody>
                  <a:tcPr marL="91450" marR="91450"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b="0" i="0" u="none" strike="noStrike" cap="none" baseline="0" dirty="0">
                          <a:solidFill>
                            <a:schemeClr val="tx1"/>
                          </a:solidFill>
                          <a:effectLst/>
                          <a:latin typeface="+mn-lt"/>
                          <a:ea typeface="+mn-ea"/>
                          <a:cs typeface="+mn-cs"/>
                          <a:sym typeface="Arial"/>
                        </a:rPr>
                        <a:t>South Korea </a:t>
                      </a:r>
                    </a:p>
                  </a:txBody>
                  <a:tcPr marL="91450" marR="91450"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457330">
                <a:tc>
                  <a:txBody>
                    <a:bodyPr/>
                    <a:lstStyle/>
                    <a:p>
                      <a:r>
                        <a:rPr lang="en-US" sz="1800" b="0" i="0" u="none" strike="noStrike" cap="none" baseline="0" dirty="0">
                          <a:solidFill>
                            <a:schemeClr val="tx1"/>
                          </a:solidFill>
                          <a:effectLst/>
                          <a:latin typeface="+mn-lt"/>
                          <a:ea typeface="+mn-ea"/>
                          <a:cs typeface="+mn-cs"/>
                          <a:sym typeface="Arial"/>
                        </a:rPr>
                        <a:t>14</a:t>
                      </a:r>
                    </a:p>
                  </a:txBody>
                  <a:tcPr marL="91450" marR="91450"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b="0" i="0" u="none" strike="noStrike" cap="none" baseline="0" dirty="0">
                          <a:solidFill>
                            <a:schemeClr val="tx1"/>
                          </a:solidFill>
                          <a:effectLst/>
                          <a:latin typeface="+mn-lt"/>
                          <a:ea typeface="+mn-ea"/>
                          <a:cs typeface="+mn-cs"/>
                          <a:sym typeface="Arial"/>
                        </a:rPr>
                        <a:t>French </a:t>
                      </a:r>
                    </a:p>
                  </a:txBody>
                  <a:tcPr marL="91450" marR="91450"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74</a:t>
                      </a:r>
                    </a:p>
                  </a:txBody>
                  <a:tcPr marL="91450" marR="91450"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b="0" i="0" u="none" strike="noStrike" cap="none" baseline="0" dirty="0">
                          <a:solidFill>
                            <a:schemeClr val="tx1"/>
                          </a:solidFill>
                          <a:effectLst/>
                          <a:latin typeface="+mn-lt"/>
                          <a:ea typeface="+mn-ea"/>
                          <a:cs typeface="+mn-cs"/>
                          <a:sym typeface="Arial"/>
                        </a:rPr>
                        <a:t>France, Canada, Belgium, Algeria </a:t>
                      </a:r>
                    </a:p>
                  </a:txBody>
                  <a:tcPr marL="91450" marR="91450"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457325">
                <a:tc>
                  <a:txBody>
                    <a:bodyPr/>
                    <a:lstStyle/>
                    <a:p>
                      <a:r>
                        <a:rPr lang="en-US" sz="1800" b="0" i="0" u="none" strike="noStrike" cap="none" baseline="0" dirty="0">
                          <a:solidFill>
                            <a:schemeClr val="tx1"/>
                          </a:solidFill>
                          <a:effectLst/>
                          <a:latin typeface="+mn-lt"/>
                          <a:ea typeface="+mn-ea"/>
                          <a:cs typeface="+mn-cs"/>
                          <a:sym typeface="Arial"/>
                        </a:rPr>
                        <a:t>15</a:t>
                      </a:r>
                    </a:p>
                  </a:txBody>
                  <a:tcPr marL="91450" marR="91450"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b="0" i="0" u="none" strike="noStrike" cap="none" baseline="0" dirty="0">
                          <a:solidFill>
                            <a:schemeClr val="tx1"/>
                          </a:solidFill>
                          <a:effectLst/>
                          <a:latin typeface="+mn-lt"/>
                          <a:ea typeface="+mn-ea"/>
                          <a:cs typeface="+mn-cs"/>
                          <a:sym typeface="Arial"/>
                        </a:rPr>
                        <a:t>Tamil</a:t>
                      </a:r>
                    </a:p>
                  </a:txBody>
                  <a:tcPr marL="91450" marR="91450"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b="0" i="0" u="none" strike="noStrike" cap="none" baseline="0" dirty="0">
                          <a:solidFill>
                            <a:schemeClr val="tx1"/>
                          </a:solidFill>
                          <a:effectLst/>
                          <a:latin typeface="+mn-lt"/>
                          <a:ea typeface="+mn-ea"/>
                          <a:cs typeface="+mn-cs"/>
                          <a:sym typeface="Arial"/>
                        </a:rPr>
                        <a:t>70</a:t>
                      </a:r>
                    </a:p>
                  </a:txBody>
                  <a:tcPr marL="91450" marR="91450"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sz="1800" b="0" i="0" u="none" strike="noStrike" cap="none" baseline="0" dirty="0">
                          <a:solidFill>
                            <a:schemeClr val="tx1"/>
                          </a:solidFill>
                          <a:effectLst/>
                          <a:latin typeface="+mn-lt"/>
                          <a:ea typeface="+mn-ea"/>
                          <a:cs typeface="+mn-cs"/>
                          <a:sym typeface="Arial"/>
                        </a:rPr>
                        <a:t>India, Sri Lanka </a:t>
                      </a:r>
                    </a:p>
                  </a:txBody>
                  <a:tcPr marL="91450" marR="91450" marT="45735" marB="4573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bl>
          </a:graphicData>
        </a:graphic>
      </p:graphicFrame>
      <p:sp>
        <p:nvSpPr>
          <p:cNvPr id="7" name="Text Placeholder 3">
            <a:extLst>
              <a:ext uri="{FF2B5EF4-FFF2-40B4-BE49-F238E27FC236}">
                <a16:creationId xmlns:a16="http://schemas.microsoft.com/office/drawing/2014/main" id="{0D1000D1-9169-492E-9B38-F7683BD40437}"/>
              </a:ext>
            </a:extLst>
          </p:cNvPr>
          <p:cNvSpPr>
            <a:spLocks noGrp="1"/>
          </p:cNvSpPr>
          <p:nvPr>
            <p:ph type="body" idx="1"/>
          </p:nvPr>
        </p:nvSpPr>
        <p:spPr>
          <a:xfrm>
            <a:off x="381000" y="5181600"/>
            <a:ext cx="8229600" cy="493713"/>
          </a:xfrm>
          <a:solidFill>
            <a:schemeClr val="bg1"/>
          </a:solidFill>
        </p:spPr>
        <p:txBody>
          <a:bodyPr/>
          <a:lstStyle/>
          <a:p>
            <a:pPr eaLnBrk="1" hangingPunct="1">
              <a:defRPr/>
            </a:pPr>
            <a:r>
              <a:rPr lang="en-US" altLang="en-US" sz="1200" dirty="0">
                <a:latin typeface="+mn-lt"/>
              </a:rPr>
              <a:t>Sources: Gary Simon and Charles Fennig (eds.), Ethnologue: Languages of the World, 20th ed., 2017, www.ethnologue.com; Central Intelligence Agency, CIA World Factbook, 2017, www.cia.gov.</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Idioms</a:t>
            </a:r>
          </a:p>
        </p:txBody>
      </p:sp>
      <p:sp>
        <p:nvSpPr>
          <p:cNvPr id="49155" name="Content Placeholder 2"/>
          <p:cNvSpPr txBox="1">
            <a:spLocks noGrp="1"/>
          </p:cNvSpPr>
          <p:nvPr>
            <p:ph type="body" idx="1"/>
          </p:nvPr>
        </p:nvSpPr>
        <p:spPr>
          <a:xfrm>
            <a:off x="228600" y="1600200"/>
            <a:ext cx="8229600" cy="3048000"/>
          </a:xfrm>
        </p:spPr>
        <p:txBody>
          <a:bodyPr/>
          <a:lstStyle/>
          <a:p>
            <a:pPr marL="255905" indent="-255905" eaLnBrk="1" hangingPunct="1">
              <a:buSzTx/>
              <a:buFontTx/>
              <a:buChar char="•"/>
            </a:pPr>
            <a:r>
              <a:rPr lang="en-US" altLang="en-US" sz="2200" dirty="0">
                <a:solidFill>
                  <a:srgbClr val="000000"/>
                </a:solidFill>
                <a:latin typeface="+mn-lt"/>
                <a:cs typeface="Arial" pitchFamily="34" charset="0"/>
                <a:sym typeface="Arial" pitchFamily="34" charset="0"/>
              </a:rPr>
              <a:t>An expression whose symbolic meaning differs from its literal meaning; You can’t understand it simply by knowing what the individual words mean.  Examples:</a:t>
            </a:r>
          </a:p>
          <a:p>
            <a:pPr lvl="1" indent="-282575" eaLnBrk="1" hangingPunct="1">
              <a:buSzTx/>
              <a:buFontTx/>
              <a:buChar char="–"/>
            </a:pPr>
            <a:r>
              <a:rPr lang="en-US" altLang="en-US" sz="2200" dirty="0">
                <a:solidFill>
                  <a:srgbClr val="000000"/>
                </a:solidFill>
                <a:latin typeface="+mn-lt"/>
                <a:cs typeface="Arial" pitchFamily="34" charset="0"/>
                <a:sym typeface="Arial" pitchFamily="34" charset="0"/>
              </a:rPr>
              <a:t>Australia: “The tall poppy gets cut down” (importance of not being showy or pretentious)</a:t>
            </a:r>
          </a:p>
          <a:p>
            <a:pPr lvl="1" indent="-282575" eaLnBrk="1" hangingPunct="1">
              <a:buSzTx/>
              <a:buFontTx/>
              <a:buChar char="–"/>
            </a:pPr>
            <a:r>
              <a:rPr lang="en-US" altLang="en-US" sz="2200" dirty="0">
                <a:solidFill>
                  <a:srgbClr val="000000"/>
                </a:solidFill>
                <a:latin typeface="+mn-lt"/>
                <a:cs typeface="Arial" pitchFamily="34" charset="0"/>
                <a:sym typeface="Arial" pitchFamily="34" charset="0"/>
              </a:rPr>
              <a:t>Thailand: “If you follow older people, dogs won’t bite </a:t>
            </a:r>
            <a:br>
              <a:rPr lang="en-US" altLang="en-US" sz="2200" dirty="0">
                <a:solidFill>
                  <a:srgbClr val="000000"/>
                </a:solidFill>
                <a:latin typeface="+mn-lt"/>
                <a:cs typeface="Arial" pitchFamily="34" charset="0"/>
                <a:sym typeface="Arial" pitchFamily="34" charset="0"/>
              </a:rPr>
            </a:br>
            <a:r>
              <a:rPr lang="en-US" altLang="en-US" sz="2200" dirty="0">
                <a:solidFill>
                  <a:srgbClr val="000000"/>
                </a:solidFill>
                <a:latin typeface="+mn-lt"/>
                <a:cs typeface="Arial" pitchFamily="34" charset="0"/>
                <a:sym typeface="Arial" pitchFamily="34" charset="0"/>
              </a:rPr>
              <a:t>    you” (wisdom)</a:t>
            </a:r>
          </a:p>
          <a:p>
            <a:pPr lvl="1" indent="-282575" eaLnBrk="1" hangingPunct="1">
              <a:buSzTx/>
              <a:buFontTx/>
              <a:buChar char="–"/>
            </a:pPr>
            <a:r>
              <a:rPr lang="en-US" altLang="en-US" sz="2200" dirty="0">
                <a:solidFill>
                  <a:srgbClr val="000000"/>
                </a:solidFill>
                <a:latin typeface="+mn-lt"/>
                <a:cs typeface="Arial" pitchFamily="34" charset="0"/>
                <a:sym typeface="Arial" pitchFamily="34" charset="0"/>
              </a:rPr>
              <a:t>Japan: “The nail that sticks out gets </a:t>
            </a:r>
            <a:br>
              <a:rPr lang="en-US" altLang="en-US" sz="2200" dirty="0">
                <a:solidFill>
                  <a:srgbClr val="000000"/>
                </a:solidFill>
                <a:latin typeface="+mn-lt"/>
                <a:cs typeface="Arial" pitchFamily="34" charset="0"/>
                <a:sym typeface="Arial" pitchFamily="34" charset="0"/>
              </a:rPr>
            </a:br>
            <a:r>
              <a:rPr lang="en-US" altLang="en-US" sz="2200" dirty="0">
                <a:solidFill>
                  <a:srgbClr val="000000"/>
                </a:solidFill>
                <a:latin typeface="+mn-lt"/>
                <a:cs typeface="Arial" pitchFamily="34" charset="0"/>
                <a:sym typeface="Arial" pitchFamily="34" charset="0"/>
              </a:rPr>
              <a:t>hammered down” (group conformity)</a:t>
            </a:r>
          </a:p>
        </p:txBody>
      </p:sp>
      <p:pic>
        <p:nvPicPr>
          <p:cNvPr id="49156" name="Picture 3" descr="Decorative imag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3829608"/>
            <a:ext cx="2590800" cy="2488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Blunders in International Advertising</a:t>
            </a:r>
          </a:p>
        </p:txBody>
      </p:sp>
      <p:graphicFrame>
        <p:nvGraphicFramePr>
          <p:cNvPr id="5" name="Table 2"/>
          <p:cNvGraphicFramePr>
            <a:graphicFrameLocks noGrp="1"/>
          </p:cNvGraphicFramePr>
          <p:nvPr>
            <p:extLst>
              <p:ext uri="{D42A27DB-BD31-4B8C-83A1-F6EECF244321}">
                <p14:modId xmlns:p14="http://schemas.microsoft.com/office/powerpoint/2010/main" val="1341834118"/>
              </p:ext>
            </p:extLst>
          </p:nvPr>
        </p:nvGraphicFramePr>
        <p:xfrm>
          <a:off x="647700" y="1371600"/>
          <a:ext cx="7848600" cy="4800599"/>
        </p:xfrm>
        <a:graphic>
          <a:graphicData uri="http://schemas.openxmlformats.org/drawingml/2006/table">
            <a:tbl>
              <a:tblPr firstRow="1"/>
              <a:tblGrid>
                <a:gridCol w="2503488">
                  <a:extLst>
                    <a:ext uri="{9D8B030D-6E8A-4147-A177-3AD203B41FA5}">
                      <a16:colId xmlns:a16="http://schemas.microsoft.com/office/drawing/2014/main" val="20000"/>
                    </a:ext>
                  </a:extLst>
                </a:gridCol>
                <a:gridCol w="2571750">
                  <a:extLst>
                    <a:ext uri="{9D8B030D-6E8A-4147-A177-3AD203B41FA5}">
                      <a16:colId xmlns:a16="http://schemas.microsoft.com/office/drawing/2014/main" val="20001"/>
                    </a:ext>
                  </a:extLst>
                </a:gridCol>
                <a:gridCol w="2773362">
                  <a:extLst>
                    <a:ext uri="{9D8B030D-6E8A-4147-A177-3AD203B41FA5}">
                      <a16:colId xmlns:a16="http://schemas.microsoft.com/office/drawing/2014/main" val="20002"/>
                    </a:ext>
                  </a:extLst>
                </a:gridCol>
              </a:tblGrid>
              <a:tr h="608884">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1600" b="1" i="0" u="none" strike="noStrike" cap="none" normalizeH="0" baseline="0" dirty="0">
                          <a:ln>
                            <a:noFill/>
                          </a:ln>
                          <a:solidFill>
                            <a:schemeClr val="tx1"/>
                          </a:solidFill>
                          <a:effectLst/>
                          <a:latin typeface="+mn-lt"/>
                          <a:ea typeface="ＭＳ Ｐゴシック" pitchFamily="34" charset="-128"/>
                          <a:cs typeface="Times New Roman" pitchFamily="18" charset="0"/>
                        </a:rPr>
                        <a:t>Firm and Location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1600" b="1" i="0" u="none" strike="noStrike" cap="none" normalizeH="0" baseline="0" dirty="0">
                          <a:ln>
                            <a:noFill/>
                          </a:ln>
                          <a:solidFill>
                            <a:schemeClr val="tx1"/>
                          </a:solidFill>
                          <a:effectLst/>
                          <a:latin typeface="+mn-lt"/>
                          <a:ea typeface="ＭＳ Ｐゴシック" pitchFamily="34" charset="-128"/>
                          <a:cs typeface="Times New Roman" pitchFamily="18" charset="0"/>
                        </a:rPr>
                        <a:t>Intended Slogan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1600" b="1" i="0" u="none" strike="noStrike" cap="none" normalizeH="0" baseline="0" dirty="0">
                          <a:ln>
                            <a:noFill/>
                          </a:ln>
                          <a:solidFill>
                            <a:schemeClr val="tx1"/>
                          </a:solidFill>
                          <a:effectLst/>
                          <a:latin typeface="+mn-lt"/>
                          <a:ea typeface="ＭＳ Ｐゴシック" pitchFamily="34" charset="-128"/>
                          <a:cs typeface="Times New Roman" pitchFamily="18" charset="0"/>
                        </a:rPr>
                        <a:t>Literal Translation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13326">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1600" b="0" i="0" u="none" strike="noStrike" cap="none" normalizeH="0" baseline="0" dirty="0">
                          <a:ln>
                            <a:noFill/>
                          </a:ln>
                          <a:solidFill>
                            <a:schemeClr val="tx1"/>
                          </a:solidFill>
                          <a:effectLst/>
                          <a:latin typeface="+mn-lt"/>
                          <a:ea typeface="ＭＳ Ｐゴシック" pitchFamily="34" charset="-128"/>
                          <a:cs typeface="Times New Roman" pitchFamily="18" charset="0"/>
                        </a:rPr>
                        <a:t>Parker Pen in Latin America</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ja-JP" altLang="en-US" sz="1600" b="0" i="0" u="none" strike="noStrike" cap="none" normalizeH="0" baseline="0" dirty="0">
                          <a:ln>
                            <a:noFill/>
                          </a:ln>
                          <a:solidFill>
                            <a:schemeClr val="tx1"/>
                          </a:solidFill>
                          <a:effectLst/>
                          <a:latin typeface="+mn-lt"/>
                          <a:ea typeface="ＭＳ Ｐゴシック" pitchFamily="34" charset="-128"/>
                          <a:cs typeface="Times New Roman" pitchFamily="18" charset="0"/>
                        </a:rPr>
                        <a:t>“</a:t>
                      </a:r>
                      <a:r>
                        <a:rPr kumimoji="0" lang="en-US" altLang="ja-JP" sz="1600" b="0" i="0" u="none" strike="noStrike" cap="none" normalizeH="0" baseline="0" dirty="0">
                          <a:ln>
                            <a:noFill/>
                          </a:ln>
                          <a:solidFill>
                            <a:schemeClr val="tx1"/>
                          </a:solidFill>
                          <a:effectLst/>
                          <a:latin typeface="+mn-lt"/>
                          <a:ea typeface="ＭＳ Ｐゴシック" pitchFamily="34" charset="-128"/>
                          <a:cs typeface="Times New Roman" pitchFamily="18" charset="0"/>
                        </a:rPr>
                        <a:t>Use Parker Pen, avoid embarrassment</a:t>
                      </a:r>
                      <a:r>
                        <a:rPr kumimoji="0" lang="ja-JP" altLang="en-US" sz="1600" b="0" i="0" u="none" strike="noStrike" cap="none" normalizeH="0" baseline="0" dirty="0">
                          <a:ln>
                            <a:noFill/>
                          </a:ln>
                          <a:solidFill>
                            <a:schemeClr val="tx1"/>
                          </a:solidFill>
                          <a:effectLst/>
                          <a:latin typeface="+mn-lt"/>
                          <a:ea typeface="ＭＳ Ｐゴシック" pitchFamily="34" charset="-128"/>
                          <a:cs typeface="Times New Roman" pitchFamily="18" charset="0"/>
                        </a:rPr>
                        <a:t>”</a:t>
                      </a:r>
                      <a:endParaRPr kumimoji="0" lang="en-US" altLang="en-US" sz="1600" b="0" i="0" u="none" strike="noStrike" cap="none" normalizeH="0" baseline="0" dirty="0">
                        <a:ln>
                          <a:noFill/>
                        </a:ln>
                        <a:solidFill>
                          <a:schemeClr val="tx1"/>
                        </a:solidFill>
                        <a:effectLst/>
                        <a:latin typeface="+mn-lt"/>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ja-JP" altLang="en-US" sz="1600" b="0" i="0" u="none" strike="noStrike" cap="none" normalizeH="0" baseline="0">
                          <a:ln>
                            <a:noFill/>
                          </a:ln>
                          <a:solidFill>
                            <a:schemeClr val="tx1"/>
                          </a:solidFill>
                          <a:effectLst/>
                          <a:latin typeface="+mn-lt"/>
                          <a:ea typeface="ＭＳ Ｐゴシック" pitchFamily="34" charset="-128"/>
                          <a:cs typeface="Times New Roman" pitchFamily="18" charset="0"/>
                        </a:rPr>
                        <a:t>“</a:t>
                      </a:r>
                      <a:r>
                        <a:rPr kumimoji="0" lang="en-US" altLang="ja-JP" sz="1600" b="0" i="0" u="none" strike="noStrike" cap="none" normalizeH="0" baseline="0" dirty="0">
                          <a:ln>
                            <a:noFill/>
                          </a:ln>
                          <a:solidFill>
                            <a:schemeClr val="tx1"/>
                          </a:solidFill>
                          <a:effectLst/>
                          <a:latin typeface="+mn-lt"/>
                          <a:ea typeface="ＭＳ Ｐゴシック" pitchFamily="34" charset="-128"/>
                          <a:cs typeface="Times New Roman" pitchFamily="18" charset="0"/>
                        </a:rPr>
                        <a:t>Use Parker Pen, avoid pregnancy!</a:t>
                      </a:r>
                      <a:r>
                        <a:rPr kumimoji="0" lang="ja-JP" altLang="en-US" sz="1600" b="0" i="0" u="none" strike="noStrike" cap="none" normalizeH="0" baseline="0">
                          <a:ln>
                            <a:noFill/>
                          </a:ln>
                          <a:solidFill>
                            <a:schemeClr val="tx1"/>
                          </a:solidFill>
                          <a:effectLst/>
                          <a:latin typeface="+mn-lt"/>
                          <a:ea typeface="ＭＳ Ｐゴシック" pitchFamily="34" charset="-128"/>
                          <a:cs typeface="Times New Roman" pitchFamily="18" charset="0"/>
                        </a:rPr>
                        <a:t>”</a:t>
                      </a:r>
                      <a:endParaRPr kumimoji="0" lang="en-US" altLang="en-US" sz="1600" b="0" i="0" u="none" strike="noStrike" cap="none" normalizeH="0" baseline="0" dirty="0">
                        <a:ln>
                          <a:noFill/>
                        </a:ln>
                        <a:solidFill>
                          <a:schemeClr val="tx1"/>
                        </a:solidFill>
                        <a:effectLst/>
                        <a:latin typeface="+mn-lt"/>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8884">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1600" b="0" i="0" u="none" strike="noStrike" cap="none" normalizeH="0" baseline="0" dirty="0">
                          <a:ln>
                            <a:noFill/>
                          </a:ln>
                          <a:solidFill>
                            <a:schemeClr val="tx1"/>
                          </a:solidFill>
                          <a:effectLst/>
                          <a:latin typeface="+mn-lt"/>
                          <a:ea typeface="ＭＳ Ｐゴシック" pitchFamily="34" charset="-128"/>
                          <a:cs typeface="Times New Roman" pitchFamily="18" charset="0"/>
                        </a:rPr>
                        <a:t>Pepsi in Germany</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ja-JP" altLang="en-US" sz="1600" b="0" i="0" u="none" strike="noStrike" cap="none" normalizeH="0" baseline="0" dirty="0">
                          <a:ln>
                            <a:noFill/>
                          </a:ln>
                          <a:solidFill>
                            <a:schemeClr val="tx1"/>
                          </a:solidFill>
                          <a:effectLst/>
                          <a:latin typeface="+mn-lt"/>
                          <a:ea typeface="ＭＳ Ｐゴシック" pitchFamily="34" charset="-128"/>
                          <a:cs typeface="Times New Roman" pitchFamily="18" charset="0"/>
                        </a:rPr>
                        <a:t>“</a:t>
                      </a:r>
                      <a:r>
                        <a:rPr kumimoji="0" lang="en-US" altLang="ja-JP" sz="1600" b="0" i="0" u="none" strike="noStrike" cap="none" normalizeH="0" baseline="0" dirty="0">
                          <a:ln>
                            <a:noFill/>
                          </a:ln>
                          <a:solidFill>
                            <a:schemeClr val="tx1"/>
                          </a:solidFill>
                          <a:effectLst/>
                          <a:latin typeface="+mn-lt"/>
                          <a:ea typeface="ＭＳ Ｐゴシック" pitchFamily="34" charset="-128"/>
                          <a:cs typeface="Times New Roman" pitchFamily="18" charset="0"/>
                        </a:rPr>
                        <a:t>Come Alive with Pepsi</a:t>
                      </a:r>
                      <a:r>
                        <a:rPr kumimoji="0" lang="ja-JP" altLang="en-US" sz="1600" b="0" i="0" u="none" strike="noStrike" cap="none" normalizeH="0" baseline="0" dirty="0">
                          <a:ln>
                            <a:noFill/>
                          </a:ln>
                          <a:solidFill>
                            <a:schemeClr val="tx1"/>
                          </a:solidFill>
                          <a:effectLst/>
                          <a:latin typeface="+mn-lt"/>
                          <a:ea typeface="ＭＳ Ｐゴシック" pitchFamily="34" charset="-128"/>
                          <a:cs typeface="Times New Roman" pitchFamily="18" charset="0"/>
                        </a:rPr>
                        <a:t>”</a:t>
                      </a:r>
                      <a:r>
                        <a:rPr kumimoji="0" lang="en-US" altLang="ja-JP" sz="1600" b="0" i="0" u="none" strike="noStrike" cap="none" normalizeH="0" baseline="0" dirty="0">
                          <a:ln>
                            <a:noFill/>
                          </a:ln>
                          <a:solidFill>
                            <a:schemeClr val="tx1"/>
                          </a:solidFill>
                          <a:effectLst/>
                          <a:latin typeface="+mn-lt"/>
                          <a:ea typeface="ＭＳ Ｐゴシック" pitchFamily="34" charset="-128"/>
                          <a:cs typeface="Times New Roman" pitchFamily="18" charset="0"/>
                        </a:rPr>
                        <a:t> </a:t>
                      </a:r>
                      <a:endParaRPr kumimoji="0" lang="en-US" altLang="en-US" sz="1600" b="0" i="0" u="none" strike="noStrike" cap="none" normalizeH="0" baseline="0" dirty="0">
                        <a:ln>
                          <a:noFill/>
                        </a:ln>
                        <a:solidFill>
                          <a:schemeClr val="tx1"/>
                        </a:solidFill>
                        <a:effectLst/>
                        <a:latin typeface="+mn-lt"/>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ja-JP" altLang="en-US" sz="1600" b="0" i="0" u="none" strike="noStrike" cap="none" normalizeH="0" baseline="0">
                          <a:ln>
                            <a:noFill/>
                          </a:ln>
                          <a:solidFill>
                            <a:schemeClr val="tx1"/>
                          </a:solidFill>
                          <a:effectLst/>
                          <a:latin typeface="+mn-lt"/>
                          <a:ea typeface="ＭＳ Ｐゴシック" pitchFamily="34" charset="-128"/>
                          <a:cs typeface="Times New Roman" pitchFamily="18" charset="0"/>
                        </a:rPr>
                        <a:t>“</a:t>
                      </a:r>
                      <a:r>
                        <a:rPr kumimoji="0" lang="en-US" altLang="ja-JP" sz="1600" b="0" i="0" u="none" strike="noStrike" cap="none" normalizeH="0" baseline="0" dirty="0">
                          <a:ln>
                            <a:noFill/>
                          </a:ln>
                          <a:solidFill>
                            <a:schemeClr val="tx1"/>
                          </a:solidFill>
                          <a:effectLst/>
                          <a:latin typeface="+mn-lt"/>
                          <a:ea typeface="ＭＳ Ｐゴシック" pitchFamily="34" charset="-128"/>
                          <a:cs typeface="Times New Roman" pitchFamily="18" charset="0"/>
                        </a:rPr>
                        <a:t>Come out of the grave with Pepsi</a:t>
                      </a:r>
                      <a:r>
                        <a:rPr kumimoji="0" lang="ja-JP" altLang="en-US" sz="1600" b="0" i="0" u="none" strike="noStrike" cap="none" normalizeH="0" baseline="0">
                          <a:ln>
                            <a:noFill/>
                          </a:ln>
                          <a:solidFill>
                            <a:schemeClr val="tx1"/>
                          </a:solidFill>
                          <a:effectLst/>
                          <a:latin typeface="+mn-lt"/>
                          <a:ea typeface="ＭＳ Ｐゴシック" pitchFamily="34" charset="-128"/>
                          <a:cs typeface="Times New Roman" pitchFamily="18" charset="0"/>
                        </a:rPr>
                        <a:t>”</a:t>
                      </a:r>
                      <a:endParaRPr kumimoji="0" lang="en-US" altLang="en-US" sz="1600" b="0" i="0" u="none" strike="noStrike" cap="none" normalizeH="0" baseline="0" dirty="0">
                        <a:ln>
                          <a:noFill/>
                        </a:ln>
                        <a:solidFill>
                          <a:schemeClr val="tx1"/>
                        </a:solidFill>
                        <a:effectLst/>
                        <a:latin typeface="+mn-lt"/>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13326">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1600" b="0" i="0" u="none" strike="noStrike" cap="none" normalizeH="0" baseline="0" dirty="0">
                          <a:ln>
                            <a:noFill/>
                          </a:ln>
                          <a:solidFill>
                            <a:schemeClr val="tx1"/>
                          </a:solidFill>
                          <a:effectLst/>
                          <a:latin typeface="+mn-lt"/>
                          <a:ea typeface="ＭＳ Ｐゴシック" pitchFamily="34" charset="-128"/>
                          <a:cs typeface="Times New Roman" pitchFamily="18" charset="0"/>
                        </a:rPr>
                        <a:t>Pepsi in Taiwan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ja-JP" altLang="en-US" sz="1600" b="0" i="0" u="none" strike="noStrike" cap="none" normalizeH="0" baseline="0" dirty="0">
                          <a:ln>
                            <a:noFill/>
                          </a:ln>
                          <a:solidFill>
                            <a:schemeClr val="tx1"/>
                          </a:solidFill>
                          <a:effectLst/>
                          <a:latin typeface="+mn-lt"/>
                          <a:ea typeface="ＭＳ Ｐゴシック" pitchFamily="34" charset="-128"/>
                          <a:cs typeface="Times New Roman" pitchFamily="18" charset="0"/>
                        </a:rPr>
                        <a:t>“</a:t>
                      </a:r>
                      <a:r>
                        <a:rPr kumimoji="0" lang="en-US" altLang="ja-JP" sz="1600" b="0" i="0" u="none" strike="noStrike" cap="none" normalizeH="0" baseline="0" dirty="0">
                          <a:ln>
                            <a:noFill/>
                          </a:ln>
                          <a:solidFill>
                            <a:schemeClr val="tx1"/>
                          </a:solidFill>
                          <a:effectLst/>
                          <a:latin typeface="+mn-lt"/>
                          <a:ea typeface="ＭＳ Ｐゴシック" pitchFamily="34" charset="-128"/>
                          <a:cs typeface="Times New Roman" pitchFamily="18" charset="0"/>
                        </a:rPr>
                        <a:t>Come Alive with Pepsi</a:t>
                      </a:r>
                      <a:r>
                        <a:rPr kumimoji="0" lang="ja-JP" altLang="en-US" sz="1600" b="0" i="0" u="none" strike="noStrike" cap="none" normalizeH="0" baseline="0" dirty="0">
                          <a:ln>
                            <a:noFill/>
                          </a:ln>
                          <a:solidFill>
                            <a:schemeClr val="tx1"/>
                          </a:solidFill>
                          <a:effectLst/>
                          <a:latin typeface="+mn-lt"/>
                          <a:ea typeface="ＭＳ Ｐゴシック" pitchFamily="34" charset="-128"/>
                          <a:cs typeface="Times New Roman" pitchFamily="18" charset="0"/>
                        </a:rPr>
                        <a:t>”</a:t>
                      </a:r>
                      <a:endParaRPr kumimoji="0" lang="en-US" altLang="en-US" sz="1600" b="0" i="0" u="none" strike="noStrike" cap="none" normalizeH="0" baseline="0" dirty="0">
                        <a:ln>
                          <a:noFill/>
                        </a:ln>
                        <a:solidFill>
                          <a:schemeClr val="tx1"/>
                        </a:solidFill>
                        <a:effectLst/>
                        <a:latin typeface="+mn-lt"/>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ja-JP" altLang="en-US" sz="1600" b="0" i="0" u="none" strike="noStrike" cap="none" normalizeH="0" baseline="0">
                          <a:ln>
                            <a:noFill/>
                          </a:ln>
                          <a:solidFill>
                            <a:schemeClr val="tx1"/>
                          </a:solidFill>
                          <a:effectLst/>
                          <a:latin typeface="+mn-lt"/>
                          <a:ea typeface="ＭＳ Ｐゴシック" pitchFamily="34" charset="-128"/>
                          <a:cs typeface="Times New Roman" pitchFamily="18" charset="0"/>
                        </a:rPr>
                        <a:t>“</a:t>
                      </a:r>
                      <a:r>
                        <a:rPr kumimoji="0" lang="en-US" altLang="ja-JP" sz="1600" b="0" i="0" u="none" strike="noStrike" cap="none" normalizeH="0" baseline="0" dirty="0">
                          <a:ln>
                            <a:noFill/>
                          </a:ln>
                          <a:solidFill>
                            <a:schemeClr val="tx1"/>
                          </a:solidFill>
                          <a:effectLst/>
                          <a:latin typeface="+mn-lt"/>
                          <a:ea typeface="ＭＳ Ｐゴシック" pitchFamily="34" charset="-128"/>
                          <a:cs typeface="Times New Roman" pitchFamily="18" charset="0"/>
                        </a:rPr>
                        <a:t>Pepsi brings your ancestors back from the dead</a:t>
                      </a:r>
                      <a:r>
                        <a:rPr kumimoji="0" lang="ja-JP" altLang="en-US" sz="1600" b="0" i="0" u="none" strike="noStrike" cap="none" normalizeH="0" baseline="0">
                          <a:ln>
                            <a:noFill/>
                          </a:ln>
                          <a:solidFill>
                            <a:schemeClr val="tx1"/>
                          </a:solidFill>
                          <a:effectLst/>
                          <a:latin typeface="+mn-lt"/>
                          <a:ea typeface="ＭＳ Ｐゴシック" pitchFamily="34" charset="-128"/>
                          <a:cs typeface="Times New Roman" pitchFamily="18" charset="0"/>
                        </a:rPr>
                        <a:t>”</a:t>
                      </a:r>
                      <a:endParaRPr kumimoji="0" lang="en-US" altLang="en-US" sz="1600" b="0" i="0" u="none" strike="noStrike" cap="none" normalizeH="0" baseline="0" dirty="0">
                        <a:ln>
                          <a:noFill/>
                        </a:ln>
                        <a:solidFill>
                          <a:schemeClr val="tx1"/>
                        </a:solidFill>
                        <a:effectLst/>
                        <a:latin typeface="+mn-lt"/>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13326">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1600" b="0" i="0" u="none" strike="noStrike" cap="none" normalizeH="0" baseline="0" dirty="0">
                          <a:ln>
                            <a:noFill/>
                          </a:ln>
                          <a:solidFill>
                            <a:schemeClr val="tx1"/>
                          </a:solidFill>
                          <a:effectLst/>
                          <a:latin typeface="+mn-lt"/>
                          <a:ea typeface="ＭＳ Ｐゴシック" pitchFamily="34" charset="-128"/>
                          <a:cs typeface="Times New Roman" pitchFamily="18" charset="0"/>
                        </a:rPr>
                        <a:t>Fisher Body in Belgium (car exteriors)</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ja-JP" altLang="en-US" sz="1600" b="0" i="0" u="none" strike="noStrike" cap="none" normalizeH="0" baseline="0">
                          <a:ln>
                            <a:noFill/>
                          </a:ln>
                          <a:solidFill>
                            <a:schemeClr val="tx1"/>
                          </a:solidFill>
                          <a:effectLst/>
                          <a:latin typeface="+mn-lt"/>
                          <a:ea typeface="ＭＳ Ｐゴシック" pitchFamily="34" charset="-128"/>
                          <a:cs typeface="Times New Roman" pitchFamily="18" charset="0"/>
                        </a:rPr>
                        <a:t>“</a:t>
                      </a:r>
                      <a:r>
                        <a:rPr kumimoji="0" lang="en-US" altLang="ja-JP" sz="1600" b="0" i="0" u="none" strike="noStrike" cap="none" normalizeH="0" baseline="0" dirty="0">
                          <a:ln>
                            <a:noFill/>
                          </a:ln>
                          <a:solidFill>
                            <a:schemeClr val="tx1"/>
                          </a:solidFill>
                          <a:effectLst/>
                          <a:latin typeface="+mn-lt"/>
                          <a:ea typeface="ＭＳ Ｐゴシック" pitchFamily="34" charset="-128"/>
                          <a:cs typeface="Times New Roman" pitchFamily="18" charset="0"/>
                        </a:rPr>
                        <a:t>Body by Fisher</a:t>
                      </a:r>
                      <a:r>
                        <a:rPr kumimoji="0" lang="ja-JP" altLang="en-US" sz="1600" b="0" i="0" u="none" strike="noStrike" cap="none" normalizeH="0" baseline="0">
                          <a:ln>
                            <a:noFill/>
                          </a:ln>
                          <a:solidFill>
                            <a:schemeClr val="tx1"/>
                          </a:solidFill>
                          <a:effectLst/>
                          <a:latin typeface="+mn-lt"/>
                          <a:ea typeface="ＭＳ Ｐゴシック" pitchFamily="34" charset="-128"/>
                          <a:cs typeface="Times New Roman" pitchFamily="18" charset="0"/>
                        </a:rPr>
                        <a:t>”</a:t>
                      </a:r>
                      <a:endParaRPr kumimoji="0" lang="en-US" altLang="en-US" sz="1600" b="0" i="0" u="none" strike="noStrike" cap="none" normalizeH="0" baseline="0" dirty="0">
                        <a:ln>
                          <a:noFill/>
                        </a:ln>
                        <a:solidFill>
                          <a:schemeClr val="tx1"/>
                        </a:solidFill>
                        <a:effectLst/>
                        <a:latin typeface="+mn-lt"/>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ja-JP" altLang="en-US" sz="1600" b="0" i="0" u="none" strike="noStrike" cap="none" normalizeH="0" baseline="0">
                          <a:ln>
                            <a:noFill/>
                          </a:ln>
                          <a:solidFill>
                            <a:schemeClr val="tx1"/>
                          </a:solidFill>
                          <a:effectLst/>
                          <a:latin typeface="+mn-lt"/>
                          <a:ea typeface="ＭＳ Ｐゴシック" pitchFamily="34" charset="-128"/>
                          <a:cs typeface="Times New Roman" pitchFamily="18" charset="0"/>
                        </a:rPr>
                        <a:t>“</a:t>
                      </a:r>
                      <a:r>
                        <a:rPr kumimoji="0" lang="en-US" altLang="ja-JP" sz="1600" b="0" i="0" u="none" strike="noStrike" cap="none" normalizeH="0" baseline="0" dirty="0">
                          <a:ln>
                            <a:noFill/>
                          </a:ln>
                          <a:solidFill>
                            <a:schemeClr val="tx1"/>
                          </a:solidFill>
                          <a:effectLst/>
                          <a:latin typeface="+mn-lt"/>
                          <a:ea typeface="ＭＳ Ｐゴシック" pitchFamily="34" charset="-128"/>
                          <a:cs typeface="Times New Roman" pitchFamily="18" charset="0"/>
                        </a:rPr>
                        <a:t>Corpse by Fisher</a:t>
                      </a:r>
                      <a:r>
                        <a:rPr kumimoji="0" lang="ja-JP" altLang="en-US" sz="1600" b="0" i="0" u="none" strike="noStrike" cap="none" normalizeH="0" baseline="0">
                          <a:ln>
                            <a:noFill/>
                          </a:ln>
                          <a:solidFill>
                            <a:schemeClr val="tx1"/>
                          </a:solidFill>
                          <a:effectLst/>
                          <a:latin typeface="+mn-lt"/>
                          <a:ea typeface="ＭＳ Ｐゴシック" pitchFamily="34" charset="-128"/>
                          <a:cs typeface="Times New Roman" pitchFamily="18" charset="0"/>
                        </a:rPr>
                        <a:t>”</a:t>
                      </a:r>
                      <a:r>
                        <a:rPr kumimoji="0" lang="en-US" altLang="ja-JP" sz="1600" b="0" i="0" u="none" strike="noStrike" cap="none" normalizeH="0" baseline="0" dirty="0">
                          <a:ln>
                            <a:noFill/>
                          </a:ln>
                          <a:solidFill>
                            <a:schemeClr val="tx1"/>
                          </a:solidFill>
                          <a:effectLst/>
                          <a:latin typeface="+mn-lt"/>
                          <a:ea typeface="ＭＳ Ｐゴシック" pitchFamily="34" charset="-128"/>
                          <a:cs typeface="Times New Roman" pitchFamily="18" charset="0"/>
                        </a:rPr>
                        <a:t> </a:t>
                      </a:r>
                      <a:endParaRPr kumimoji="0" lang="en-US" altLang="en-US" sz="1600" b="0" i="0" u="none" strike="noStrike" cap="none" normalizeH="0" baseline="0" dirty="0">
                        <a:ln>
                          <a:noFill/>
                        </a:ln>
                        <a:solidFill>
                          <a:schemeClr val="tx1"/>
                        </a:solidFill>
                        <a:effectLst/>
                        <a:latin typeface="+mn-lt"/>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842853">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1600" b="0" i="0" u="none" strike="noStrike" cap="none" normalizeH="0" baseline="0" dirty="0">
                          <a:ln>
                            <a:noFill/>
                          </a:ln>
                          <a:solidFill>
                            <a:schemeClr val="tx1"/>
                          </a:solidFill>
                          <a:effectLst/>
                          <a:latin typeface="+mn-lt"/>
                          <a:ea typeface="ＭＳ Ｐゴシック" pitchFamily="34" charset="-128"/>
                          <a:cs typeface="Times New Roman" pitchFamily="18" charset="0"/>
                        </a:rPr>
                        <a:t>Salem cigarettes in Japan</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ja-JP" altLang="en-US" sz="1600" b="0" i="0" u="none" strike="noStrike" cap="none" normalizeH="0" baseline="0">
                          <a:ln>
                            <a:noFill/>
                          </a:ln>
                          <a:solidFill>
                            <a:schemeClr val="tx1"/>
                          </a:solidFill>
                          <a:effectLst/>
                          <a:latin typeface="+mn-lt"/>
                          <a:ea typeface="ＭＳ Ｐゴシック" pitchFamily="34" charset="-128"/>
                          <a:cs typeface="Times New Roman" pitchFamily="18" charset="0"/>
                        </a:rPr>
                        <a:t>“</a:t>
                      </a:r>
                      <a:r>
                        <a:rPr kumimoji="0" lang="en-US" altLang="ja-JP" sz="1600" b="0" i="0" u="none" strike="noStrike" cap="none" normalizeH="0" baseline="0" dirty="0">
                          <a:ln>
                            <a:noFill/>
                          </a:ln>
                          <a:solidFill>
                            <a:schemeClr val="tx1"/>
                          </a:solidFill>
                          <a:effectLst/>
                          <a:latin typeface="+mn-lt"/>
                          <a:ea typeface="ＭＳ Ｐゴシック" pitchFamily="34" charset="-128"/>
                          <a:cs typeface="Times New Roman" pitchFamily="18" charset="0"/>
                        </a:rPr>
                        <a:t>Salem-feeling Free</a:t>
                      </a:r>
                      <a:r>
                        <a:rPr kumimoji="0" lang="ja-JP" altLang="en-US" sz="1600" b="0" i="0" u="none" strike="noStrike" cap="none" normalizeH="0" baseline="0">
                          <a:ln>
                            <a:noFill/>
                          </a:ln>
                          <a:solidFill>
                            <a:schemeClr val="tx1"/>
                          </a:solidFill>
                          <a:effectLst/>
                          <a:latin typeface="+mn-lt"/>
                          <a:ea typeface="ＭＳ Ｐゴシック" pitchFamily="34" charset="-128"/>
                          <a:cs typeface="Times New Roman" pitchFamily="18" charset="0"/>
                        </a:rPr>
                        <a:t>”</a:t>
                      </a:r>
                      <a:endParaRPr kumimoji="0" lang="en-US" altLang="en-US" sz="1600" b="0" i="0" u="none" strike="noStrike" cap="none" normalizeH="0" baseline="0" dirty="0">
                        <a:ln>
                          <a:noFill/>
                        </a:ln>
                        <a:solidFill>
                          <a:schemeClr val="tx1"/>
                        </a:solidFill>
                        <a:effectLst/>
                        <a:latin typeface="+mn-lt"/>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ja-JP" altLang="en-US" sz="1600" b="0" i="0" u="none" strike="noStrike" cap="none" normalizeH="0" baseline="0" dirty="0">
                          <a:ln>
                            <a:noFill/>
                          </a:ln>
                          <a:solidFill>
                            <a:schemeClr val="tx1"/>
                          </a:solidFill>
                          <a:effectLst/>
                          <a:latin typeface="+mn-lt"/>
                          <a:ea typeface="ＭＳ Ｐゴシック" pitchFamily="34" charset="-128"/>
                          <a:cs typeface="Times New Roman" pitchFamily="18" charset="0"/>
                        </a:rPr>
                        <a:t>“</a:t>
                      </a:r>
                      <a:r>
                        <a:rPr kumimoji="0" lang="en-US" altLang="ja-JP" sz="1600" b="0" i="0" u="none" strike="noStrike" cap="none" normalizeH="0" baseline="0" dirty="0">
                          <a:ln>
                            <a:noFill/>
                          </a:ln>
                          <a:solidFill>
                            <a:schemeClr val="tx1"/>
                          </a:solidFill>
                          <a:effectLst/>
                          <a:latin typeface="+mn-lt"/>
                          <a:ea typeface="ＭＳ Ｐゴシック" pitchFamily="34" charset="-128"/>
                          <a:cs typeface="Times New Roman" pitchFamily="18" charset="0"/>
                        </a:rPr>
                        <a:t>Smoking Salem makes your mind feel free and empty</a:t>
                      </a:r>
                      <a:r>
                        <a:rPr kumimoji="0" lang="ja-JP" altLang="en-US" sz="1600" b="0" i="0" u="none" strike="noStrike" cap="none" normalizeH="0" baseline="0" dirty="0">
                          <a:ln>
                            <a:noFill/>
                          </a:ln>
                          <a:solidFill>
                            <a:schemeClr val="tx1"/>
                          </a:solidFill>
                          <a:effectLst/>
                          <a:latin typeface="+mn-lt"/>
                          <a:ea typeface="ＭＳ Ｐゴシック" pitchFamily="34" charset="-128"/>
                          <a:cs typeface="Times New Roman" pitchFamily="18" charset="0"/>
                        </a:rPr>
                        <a:t>”</a:t>
                      </a:r>
                      <a:endParaRPr kumimoji="0" lang="en-US" altLang="en-US" sz="1600" b="0" i="0" u="none" strike="noStrike" cap="none" normalizeH="0" baseline="0" dirty="0">
                        <a:ln>
                          <a:noFill/>
                        </a:ln>
                        <a:solidFill>
                          <a:schemeClr val="tx1"/>
                        </a:solidFill>
                        <a:effectLst/>
                        <a:latin typeface="+mn-lt"/>
                        <a:ea typeface="ＭＳ Ｐゴシック" pitchFamily="34" charset="-128"/>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Meaning Differences between U.S. and British English</a:t>
            </a:r>
          </a:p>
        </p:txBody>
      </p:sp>
      <p:graphicFrame>
        <p:nvGraphicFramePr>
          <p:cNvPr id="6" name="Table 2"/>
          <p:cNvGraphicFramePr>
            <a:graphicFrameLocks noGrp="1"/>
          </p:cNvGraphicFramePr>
          <p:nvPr>
            <p:extLst>
              <p:ext uri="{D42A27DB-BD31-4B8C-83A1-F6EECF244321}">
                <p14:modId xmlns:p14="http://schemas.microsoft.com/office/powerpoint/2010/main" val="1164598644"/>
              </p:ext>
            </p:extLst>
          </p:nvPr>
        </p:nvGraphicFramePr>
        <p:xfrm>
          <a:off x="533400" y="1618615"/>
          <a:ext cx="8077200" cy="3654425"/>
        </p:xfrm>
        <a:graphic>
          <a:graphicData uri="http://schemas.openxmlformats.org/drawingml/2006/table">
            <a:tbl>
              <a:tblPr firstRow="1"/>
              <a:tblGrid>
                <a:gridCol w="1881188">
                  <a:extLst>
                    <a:ext uri="{9D8B030D-6E8A-4147-A177-3AD203B41FA5}">
                      <a16:colId xmlns:a16="http://schemas.microsoft.com/office/drawing/2014/main" val="20000"/>
                    </a:ext>
                  </a:extLst>
                </a:gridCol>
                <a:gridCol w="3073400">
                  <a:extLst>
                    <a:ext uri="{9D8B030D-6E8A-4147-A177-3AD203B41FA5}">
                      <a16:colId xmlns:a16="http://schemas.microsoft.com/office/drawing/2014/main" val="20001"/>
                    </a:ext>
                  </a:extLst>
                </a:gridCol>
                <a:gridCol w="3122612">
                  <a:extLst>
                    <a:ext uri="{9D8B030D-6E8A-4147-A177-3AD203B41FA5}">
                      <a16:colId xmlns:a16="http://schemas.microsoft.com/office/drawing/2014/main" val="20002"/>
                    </a:ext>
                  </a:extLst>
                </a:gridCol>
              </a:tblGrid>
              <a:tr h="304800">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2100" b="1" i="0" u="none" strike="noStrike" cap="none" normalizeH="0" baseline="0" dirty="0">
                          <a:ln>
                            <a:noFill/>
                          </a:ln>
                          <a:solidFill>
                            <a:schemeClr val="tx1"/>
                          </a:solidFill>
                          <a:effectLst/>
                          <a:latin typeface="+mn-lt"/>
                          <a:ea typeface="ＭＳ Ｐゴシック" pitchFamily="34" charset="-128"/>
                          <a:cs typeface="Times New Roman" pitchFamily="18" charset="0"/>
                          <a:sym typeface="Arial" pitchFamily="34" charset="0"/>
                        </a:rPr>
                        <a:t>Word</a:t>
                      </a: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2100" b="1" i="0" u="none" strike="noStrike" cap="none" normalizeH="0" baseline="0" dirty="0">
                          <a:ln>
                            <a:noFill/>
                          </a:ln>
                          <a:solidFill>
                            <a:schemeClr val="tx1"/>
                          </a:solidFill>
                          <a:effectLst/>
                          <a:latin typeface="+mn-lt"/>
                          <a:ea typeface="ＭＳ Ｐゴシック" pitchFamily="34" charset="-128"/>
                          <a:cs typeface="Times New Roman" pitchFamily="18" charset="0"/>
                          <a:sym typeface="Arial" pitchFamily="34" charset="0"/>
                        </a:rPr>
                        <a:t>Meaning in U.S. English</a:t>
                      </a: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2100" b="1" i="0" u="none" strike="noStrike" cap="none" normalizeH="0" baseline="0" dirty="0">
                          <a:ln>
                            <a:noFill/>
                          </a:ln>
                          <a:solidFill>
                            <a:schemeClr val="tx1"/>
                          </a:solidFill>
                          <a:effectLst/>
                          <a:latin typeface="+mn-lt"/>
                          <a:ea typeface="ＭＳ Ｐゴシック" pitchFamily="34" charset="-128"/>
                          <a:cs typeface="Times New Roman" pitchFamily="18" charset="0"/>
                          <a:sym typeface="Arial" pitchFamily="34" charset="0"/>
                        </a:rPr>
                        <a:t>Meaning in British English</a:t>
                      </a: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en-US" sz="2100" b="1" i="0" u="none" strike="noStrike" cap="none" normalizeH="0" baseline="0" dirty="0">
                        <a:ln>
                          <a:noFill/>
                        </a:ln>
                        <a:solidFill>
                          <a:schemeClr val="tx1"/>
                        </a:solidFill>
                        <a:effectLst/>
                        <a:latin typeface="+mn-lt"/>
                        <a:ea typeface="ＭＳ Ｐゴシック" pitchFamily="34" charset="-128"/>
                        <a:cs typeface="Times New Roman" pitchFamily="18" charset="0"/>
                        <a:sym typeface="Arial" pitchFamily="34" charset="0"/>
                      </a:endParaRP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8600">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2100" b="0" i="0" u="none" strike="noStrike" cap="none" normalizeH="0" baseline="0" dirty="0">
                          <a:ln>
                            <a:noFill/>
                          </a:ln>
                          <a:solidFill>
                            <a:schemeClr val="tx1"/>
                          </a:solidFill>
                          <a:effectLst/>
                          <a:latin typeface="+mn-lt"/>
                          <a:ea typeface="ＭＳ Ｐゴシック" pitchFamily="34" charset="-128"/>
                          <a:cs typeface="Times New Roman" pitchFamily="18" charset="0"/>
                          <a:sym typeface="Arial" pitchFamily="34" charset="0"/>
                        </a:rPr>
                        <a:t>Redundant</a:t>
                      </a: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2100" b="0" i="0" u="none" strike="noStrike" cap="none" normalizeH="0" baseline="0" dirty="0">
                          <a:ln>
                            <a:noFill/>
                          </a:ln>
                          <a:solidFill>
                            <a:schemeClr val="tx1"/>
                          </a:solidFill>
                          <a:effectLst/>
                          <a:latin typeface="+mn-lt"/>
                          <a:ea typeface="ＭＳ Ｐゴシック" pitchFamily="34" charset="-128"/>
                          <a:cs typeface="Times New Roman" pitchFamily="18" charset="0"/>
                          <a:sym typeface="Arial" pitchFamily="34" charset="0"/>
                        </a:rPr>
                        <a:t>repetitive</a:t>
                      </a: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2100" b="0" i="0" u="none" strike="noStrike" cap="none" normalizeH="0" baseline="0" dirty="0">
                          <a:ln>
                            <a:noFill/>
                          </a:ln>
                          <a:solidFill>
                            <a:schemeClr val="tx1"/>
                          </a:solidFill>
                          <a:effectLst/>
                          <a:latin typeface="+mn-lt"/>
                          <a:ea typeface="ＭＳ Ｐゴシック" pitchFamily="34" charset="-128"/>
                          <a:cs typeface="Times New Roman" pitchFamily="18" charset="0"/>
                          <a:sym typeface="Arial" pitchFamily="34" charset="0"/>
                        </a:rPr>
                        <a:t>fired or laid off</a:t>
                      </a: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800">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2100" b="0" i="0" u="none" strike="noStrike" cap="none" normalizeH="0" baseline="0" dirty="0">
                          <a:ln>
                            <a:noFill/>
                          </a:ln>
                          <a:solidFill>
                            <a:schemeClr val="tx1"/>
                          </a:solidFill>
                          <a:effectLst/>
                          <a:latin typeface="+mn-lt"/>
                          <a:ea typeface="ＭＳ Ｐゴシック" pitchFamily="34" charset="-128"/>
                          <a:cs typeface="Times New Roman" pitchFamily="18" charset="0"/>
                          <a:sym typeface="Arial" pitchFamily="34" charset="0"/>
                        </a:rPr>
                        <a:t>Scheme</a:t>
                      </a: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2100" b="0" i="0" u="none" strike="noStrike" cap="none" normalizeH="0" baseline="0" dirty="0">
                          <a:ln>
                            <a:noFill/>
                          </a:ln>
                          <a:solidFill>
                            <a:schemeClr val="tx1"/>
                          </a:solidFill>
                          <a:effectLst/>
                          <a:latin typeface="+mn-lt"/>
                          <a:ea typeface="ＭＳ Ｐゴシック" pitchFamily="34" charset="-128"/>
                          <a:cs typeface="Times New Roman" pitchFamily="18" charset="0"/>
                          <a:sym typeface="Arial" pitchFamily="34" charset="0"/>
                        </a:rPr>
                        <a:t>a somewhat devious plan</a:t>
                      </a: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2100" b="0" i="0" u="none" strike="noStrike" cap="none" normalizeH="0" baseline="0" dirty="0">
                          <a:ln>
                            <a:noFill/>
                          </a:ln>
                          <a:solidFill>
                            <a:schemeClr val="tx1"/>
                          </a:solidFill>
                          <a:effectLst/>
                          <a:latin typeface="+mn-lt"/>
                          <a:ea typeface="ＭＳ Ｐゴシック" pitchFamily="34" charset="-128"/>
                          <a:cs typeface="Times New Roman" pitchFamily="18" charset="0"/>
                          <a:sym typeface="Arial" pitchFamily="34" charset="0"/>
                        </a:rPr>
                        <a:t>a plan</a:t>
                      </a: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28600">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2100" b="0" i="0" u="none" strike="noStrike" cap="none" normalizeH="0" baseline="0" dirty="0">
                          <a:ln>
                            <a:noFill/>
                          </a:ln>
                          <a:solidFill>
                            <a:schemeClr val="tx1"/>
                          </a:solidFill>
                          <a:effectLst/>
                          <a:latin typeface="+mn-lt"/>
                          <a:ea typeface="ＭＳ Ｐゴシック" pitchFamily="34" charset="-128"/>
                          <a:cs typeface="Times New Roman" pitchFamily="18" charset="0"/>
                          <a:sym typeface="Arial" pitchFamily="34" charset="0"/>
                        </a:rPr>
                        <a:t>Sharp</a:t>
                      </a: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2100" b="0" i="0" u="none" strike="noStrike" cap="none" normalizeH="0" baseline="0" dirty="0">
                          <a:ln>
                            <a:noFill/>
                          </a:ln>
                          <a:solidFill>
                            <a:schemeClr val="tx1"/>
                          </a:solidFill>
                          <a:effectLst/>
                          <a:latin typeface="+mn-lt"/>
                          <a:ea typeface="ＭＳ Ｐゴシック" pitchFamily="34" charset="-128"/>
                          <a:cs typeface="Times New Roman" pitchFamily="18" charset="0"/>
                          <a:sym typeface="Arial" pitchFamily="34" charset="0"/>
                        </a:rPr>
                        <a:t>smart, clever</a:t>
                      </a: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2100" b="0" i="0" u="none" strike="noStrike" cap="none" normalizeH="0" baseline="0" dirty="0">
                          <a:ln>
                            <a:noFill/>
                          </a:ln>
                          <a:solidFill>
                            <a:schemeClr val="tx1"/>
                          </a:solidFill>
                          <a:effectLst/>
                          <a:latin typeface="+mn-lt"/>
                          <a:ea typeface="ＭＳ Ｐゴシック" pitchFamily="34" charset="-128"/>
                          <a:cs typeface="Times New Roman" pitchFamily="18" charset="0"/>
                          <a:sym typeface="Arial" pitchFamily="34" charset="0"/>
                        </a:rPr>
                        <a:t>conniving, unethical</a:t>
                      </a: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28600">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2100" b="0" i="0" u="none" strike="noStrike" cap="none" normalizeH="0" baseline="0" dirty="0">
                          <a:ln>
                            <a:noFill/>
                          </a:ln>
                          <a:solidFill>
                            <a:schemeClr val="tx1"/>
                          </a:solidFill>
                          <a:effectLst/>
                          <a:latin typeface="+mn-lt"/>
                          <a:ea typeface="ＭＳ Ｐゴシック" pitchFamily="34" charset="-128"/>
                          <a:cs typeface="Times New Roman" pitchFamily="18" charset="0"/>
                          <a:sym typeface="Arial" pitchFamily="34" charset="0"/>
                        </a:rPr>
                        <a:t>Windscreen</a:t>
                      </a: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2100" b="0" i="0" u="none" strike="noStrike" cap="none" normalizeH="0" baseline="0" dirty="0">
                          <a:ln>
                            <a:noFill/>
                          </a:ln>
                          <a:solidFill>
                            <a:schemeClr val="tx1"/>
                          </a:solidFill>
                          <a:effectLst/>
                          <a:latin typeface="+mn-lt"/>
                          <a:ea typeface="ＭＳ Ｐゴシック" pitchFamily="34" charset="-128"/>
                          <a:cs typeface="Times New Roman" pitchFamily="18" charset="0"/>
                          <a:sym typeface="Arial" pitchFamily="34" charset="0"/>
                        </a:rPr>
                        <a:t>a screen that protects against the wind</a:t>
                      </a: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2100" b="0" i="0" u="none" strike="noStrike" cap="none" normalizeH="0" baseline="0" dirty="0">
                          <a:ln>
                            <a:noFill/>
                          </a:ln>
                          <a:solidFill>
                            <a:schemeClr val="tx1"/>
                          </a:solidFill>
                          <a:effectLst/>
                          <a:latin typeface="+mn-lt"/>
                          <a:ea typeface="ＭＳ Ｐゴシック" pitchFamily="34" charset="-128"/>
                          <a:cs typeface="Times New Roman" pitchFamily="18" charset="0"/>
                          <a:sym typeface="Arial" pitchFamily="34" charset="0"/>
                        </a:rPr>
                        <a:t>automobile windshield</a:t>
                      </a: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28600">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2100" b="0" i="0" u="none" strike="noStrike" cap="none" normalizeH="0" baseline="0" dirty="0">
                          <a:ln>
                            <a:noFill/>
                          </a:ln>
                          <a:solidFill>
                            <a:schemeClr val="tx1"/>
                          </a:solidFill>
                          <a:effectLst/>
                          <a:latin typeface="+mn-lt"/>
                          <a:ea typeface="ＭＳ Ｐゴシック" pitchFamily="34" charset="-128"/>
                          <a:cs typeface="Times New Roman" pitchFamily="18" charset="0"/>
                          <a:sym typeface="Arial" pitchFamily="34" charset="0"/>
                        </a:rPr>
                        <a:t>To table</a:t>
                      </a: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2100" b="0" i="0" u="none" strike="noStrike" cap="none" normalizeH="0" baseline="0" dirty="0">
                          <a:ln>
                            <a:noFill/>
                          </a:ln>
                          <a:solidFill>
                            <a:schemeClr val="tx1"/>
                          </a:solidFill>
                          <a:effectLst/>
                          <a:latin typeface="+mn-lt"/>
                          <a:ea typeface="ＭＳ Ｐゴシック" pitchFamily="34" charset="-128"/>
                          <a:cs typeface="Times New Roman" pitchFamily="18" charset="0"/>
                          <a:sym typeface="Arial" pitchFamily="34" charset="0"/>
                        </a:rPr>
                        <a:t>to put an issue on hold</a:t>
                      </a: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2100" b="0" i="0" u="none" strike="noStrike" cap="none" normalizeH="0" baseline="0" dirty="0">
                          <a:ln>
                            <a:noFill/>
                          </a:ln>
                          <a:solidFill>
                            <a:schemeClr val="tx1"/>
                          </a:solidFill>
                          <a:effectLst/>
                          <a:latin typeface="+mn-lt"/>
                          <a:ea typeface="ＭＳ Ｐゴシック" pitchFamily="34" charset="-128"/>
                          <a:cs typeface="Times New Roman" pitchFamily="18" charset="0"/>
                          <a:sym typeface="Arial" pitchFamily="34" charset="0"/>
                        </a:rPr>
                        <a:t>to take up an issue</a:t>
                      </a: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4025">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2100" b="0" i="0" u="none" strike="noStrike" cap="none" normalizeH="0" baseline="0" dirty="0">
                          <a:ln>
                            <a:noFill/>
                          </a:ln>
                          <a:solidFill>
                            <a:schemeClr val="tx1"/>
                          </a:solidFill>
                          <a:effectLst/>
                          <a:latin typeface="+mn-lt"/>
                          <a:ea typeface="ＭＳ Ｐゴシック" pitchFamily="34" charset="-128"/>
                          <a:cs typeface="Times New Roman" pitchFamily="18" charset="0"/>
                          <a:sym typeface="Arial" pitchFamily="34" charset="0"/>
                        </a:rPr>
                        <a:t>To bomb</a:t>
                      </a: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2100" b="0" i="0" u="none" strike="noStrike" cap="none" normalizeH="0" baseline="0" dirty="0">
                          <a:ln>
                            <a:noFill/>
                          </a:ln>
                          <a:solidFill>
                            <a:schemeClr val="tx1"/>
                          </a:solidFill>
                          <a:effectLst/>
                          <a:latin typeface="+mn-lt"/>
                          <a:ea typeface="ＭＳ Ｐゴシック" pitchFamily="34" charset="-128"/>
                          <a:cs typeface="Times New Roman" pitchFamily="18" charset="0"/>
                          <a:sym typeface="Arial" pitchFamily="34" charset="0"/>
                        </a:rPr>
                        <a:t>to fail miserably</a:t>
                      </a: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en-US" sz="2100" b="0" i="0" u="none" strike="noStrike" cap="none" normalizeH="0" baseline="0" dirty="0">
                          <a:ln>
                            <a:noFill/>
                          </a:ln>
                          <a:solidFill>
                            <a:schemeClr val="tx1"/>
                          </a:solidFill>
                          <a:effectLst/>
                          <a:latin typeface="+mn-lt"/>
                          <a:ea typeface="ＭＳ Ｐゴシック" pitchFamily="34" charset="-128"/>
                          <a:cs typeface="Times New Roman" pitchFamily="18" charset="0"/>
                          <a:sym typeface="Arial" pitchFamily="34" charset="0"/>
                        </a:rPr>
                        <a:t>to succeed grandly</a:t>
                      </a: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Learning Objectives</a:t>
            </a:r>
          </a:p>
        </p:txBody>
      </p:sp>
      <p:sp>
        <p:nvSpPr>
          <p:cNvPr id="16387" name="Content Placeholder 2"/>
          <p:cNvSpPr txBox="1">
            <a:spLocks noGrp="1"/>
          </p:cNvSpPr>
          <p:nvPr>
            <p:ph type="body" idx="1"/>
          </p:nvPr>
        </p:nvSpPr>
        <p:spPr/>
        <p:txBody>
          <a:bodyPr/>
          <a:lstStyle/>
          <a:p>
            <a:pPr marL="0" indent="0" eaLnBrk="1" hangingPunct="1">
              <a:buFont typeface="Arial"/>
              <a:buNone/>
              <a:defRPr/>
            </a:pPr>
            <a:r>
              <a:rPr lang="en-US" altLang="en-US" sz="2400" b="1" dirty="0">
                <a:solidFill>
                  <a:srgbClr val="007FA3"/>
                </a:solidFill>
                <a:latin typeface="+mn-lt"/>
              </a:rPr>
              <a:t>3.1</a:t>
            </a:r>
            <a:r>
              <a:rPr lang="en-US" altLang="en-US" sz="2400" dirty="0">
                <a:latin typeface="+mn-lt"/>
              </a:rPr>
              <a:t>  Understand culture and cross-cultural risk.</a:t>
            </a:r>
          </a:p>
          <a:p>
            <a:pPr marL="0" indent="0" eaLnBrk="1" hangingPunct="1">
              <a:buFont typeface="Arial"/>
              <a:buNone/>
              <a:defRPr/>
            </a:pPr>
            <a:r>
              <a:rPr lang="en-US" altLang="en-US" sz="2400" b="1" dirty="0">
                <a:solidFill>
                  <a:srgbClr val="007FA3"/>
                </a:solidFill>
                <a:latin typeface="+mn-lt"/>
              </a:rPr>
              <a:t>3.2</a:t>
            </a:r>
            <a:r>
              <a:rPr lang="en-US" altLang="en-US" sz="2400" dirty="0">
                <a:latin typeface="+mn-lt"/>
              </a:rPr>
              <a:t>  Learn the dimensions of culture.</a:t>
            </a:r>
          </a:p>
          <a:p>
            <a:pPr marL="0" indent="0" eaLnBrk="1" hangingPunct="1">
              <a:buFont typeface="Arial"/>
              <a:buNone/>
              <a:defRPr/>
            </a:pPr>
            <a:r>
              <a:rPr lang="en-US" altLang="en-US" sz="2400" b="1" dirty="0">
                <a:solidFill>
                  <a:srgbClr val="007FA3"/>
                </a:solidFill>
                <a:latin typeface="+mn-lt"/>
              </a:rPr>
              <a:t>3.3</a:t>
            </a:r>
            <a:r>
              <a:rPr lang="en-US" altLang="en-US" sz="2400" dirty="0">
                <a:latin typeface="+mn-lt"/>
              </a:rPr>
              <a:t>  Describe the role of language and religion in culture.</a:t>
            </a:r>
          </a:p>
          <a:p>
            <a:pPr marL="0" indent="0" eaLnBrk="1" hangingPunct="1">
              <a:buFont typeface="Arial"/>
              <a:buNone/>
              <a:defRPr/>
            </a:pPr>
            <a:r>
              <a:rPr lang="en-US" altLang="en-US" sz="2400" b="1" dirty="0">
                <a:solidFill>
                  <a:srgbClr val="007FA3"/>
                </a:solidFill>
                <a:latin typeface="+mn-lt"/>
              </a:rPr>
              <a:t>3.4 </a:t>
            </a:r>
            <a:r>
              <a:rPr lang="en-US" altLang="en-US" sz="2400" dirty="0">
                <a:latin typeface="+mn-lt"/>
              </a:rPr>
              <a:t> Describe culture</a:t>
            </a:r>
            <a:r>
              <a:rPr lang="ja-JP" altLang="en-US" sz="2400" dirty="0">
                <a:latin typeface="+mn-lt"/>
              </a:rPr>
              <a:t>’</a:t>
            </a:r>
            <a:r>
              <a:rPr lang="en-US" altLang="ja-JP" sz="2400" dirty="0">
                <a:latin typeface="+mn-lt"/>
              </a:rPr>
              <a:t>s effect in international business.</a:t>
            </a:r>
          </a:p>
          <a:p>
            <a:pPr marL="0" indent="0" eaLnBrk="1" hangingPunct="1">
              <a:buFont typeface="Arial"/>
              <a:buNone/>
              <a:defRPr/>
            </a:pPr>
            <a:r>
              <a:rPr lang="en-US" altLang="en-US" sz="2400" b="1" dirty="0">
                <a:solidFill>
                  <a:srgbClr val="007FA3"/>
                </a:solidFill>
                <a:latin typeface="+mn-lt"/>
              </a:rPr>
              <a:t>3.5</a:t>
            </a:r>
            <a:r>
              <a:rPr lang="en-US" altLang="en-US" sz="2400" dirty="0">
                <a:latin typeface="+mn-lt"/>
              </a:rPr>
              <a:t>  Learn models and explanations of culture.</a:t>
            </a:r>
          </a:p>
          <a:p>
            <a:pPr marL="0" indent="0" eaLnBrk="1" hangingPunct="1">
              <a:buFont typeface="Arial"/>
              <a:buNone/>
              <a:defRPr/>
            </a:pPr>
            <a:r>
              <a:rPr lang="en-US" altLang="en-US" sz="2400" b="1" dirty="0">
                <a:solidFill>
                  <a:srgbClr val="007FA3"/>
                </a:solidFill>
                <a:latin typeface="+mn-lt"/>
              </a:rPr>
              <a:t>3.6</a:t>
            </a:r>
            <a:r>
              <a:rPr lang="en-US" altLang="en-US" sz="2400" dirty="0">
                <a:latin typeface="+mn-lt"/>
              </a:rPr>
              <a:t>  Understand managerial implications of culture.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txBox="1">
            <a:spLocks noGrp="1"/>
          </p:cNvSpPr>
          <p:nvPr>
            <p:ph type="title"/>
          </p:nvPr>
        </p:nvSpPr>
        <p:spPr>
          <a:xfrm>
            <a:off x="457200" y="228600"/>
            <a:ext cx="8229600" cy="1066800"/>
          </a:xfrm>
        </p:spPr>
        <p:txBody>
          <a:bodyPr anchor="b"/>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Nonverbal Communications </a:t>
            </a:r>
          </a:p>
        </p:txBody>
      </p:sp>
      <p:pic>
        <p:nvPicPr>
          <p:cNvPr id="57347" name="Picture 2" descr="A diagram presents nonverbal communication. The diagram consists a circle surrounded by 10 rectangles arranged around the circle. Arrows emanate from the circle to each of the rectangles. The circle reads, Non verbal communication. &#10;Beginning at the top and continuing clockwise are rectangles that read. Ways of talking, for example volume and inflection. Sounds, for example quietness. Closeness, for example body proximity. Body contact, for example shaking hands. Posture and stance, for example slouching. Head movements, for example nodding. Eye movements, for example direction of gaze. Facial expressions, for example smiling. Hand movements, for example waving. Appearance, for example tidiness.&#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6925" y="1447800"/>
            <a:ext cx="75850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Religion</a:t>
            </a:r>
          </a:p>
        </p:txBody>
      </p:sp>
      <p:sp>
        <p:nvSpPr>
          <p:cNvPr id="55299" name="Content Placeholder 2"/>
          <p:cNvSpPr txBox="1">
            <a:spLocks noGrp="1"/>
          </p:cNvSpPr>
          <p:nvPr>
            <p:ph type="body" idx="1"/>
          </p:nvPr>
        </p:nvSpPr>
        <p:spPr>
          <a:xfrm>
            <a:off x="457200" y="1371600"/>
            <a:ext cx="8229600" cy="4525963"/>
          </a:xfrm>
        </p:spPr>
        <p:txBody>
          <a:bodyPr/>
          <a:lstStyle/>
          <a:p>
            <a:pPr eaLnBrk="1" hangingPunct="1">
              <a:defRPr/>
            </a:pPr>
            <a:r>
              <a:rPr lang="en-US" altLang="en-US" sz="2400" dirty="0">
                <a:latin typeface="+mn-lt"/>
              </a:rPr>
              <a:t>A system of common beliefs or attitudes regarding a being or system of thought that people consider sacred, divine, or the highest truth; and the associated moral values, traditions, and rituals.</a:t>
            </a:r>
          </a:p>
          <a:p>
            <a:pPr eaLnBrk="1" hangingPunct="1">
              <a:defRPr/>
            </a:pPr>
            <a:r>
              <a:rPr lang="en-US" altLang="en-US" sz="2400" dirty="0">
                <a:latin typeface="+mn-lt"/>
              </a:rPr>
              <a:t>Influences culture, and therefore business and consumer behavior.</a:t>
            </a:r>
          </a:p>
          <a:p>
            <a:pPr eaLnBrk="1" hangingPunct="1">
              <a:defRPr/>
            </a:pPr>
            <a:r>
              <a:rPr lang="en-US" altLang="en-US" sz="2400" dirty="0">
                <a:latin typeface="+mn-lt"/>
              </a:rPr>
              <a:t>Example: The “protestant work ethic” emphasizes hard work, individual achievement, and a sense that people can control their environment - the underpinnings for the development of capitalism. </a:t>
            </a:r>
          </a:p>
        </p:txBody>
      </p:sp>
      <p:pic>
        <p:nvPicPr>
          <p:cNvPr id="4" name="Picture 3">
            <a:extLst>
              <a:ext uri="{FF2B5EF4-FFF2-40B4-BE49-F238E27FC236}">
                <a16:creationId xmlns:a16="http://schemas.microsoft.com/office/drawing/2014/main" id="{36A1B21F-741E-48DC-B5B9-EFB64C116C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7277" y="5715000"/>
            <a:ext cx="520427" cy="665796"/>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txBox="1">
            <a:spLocks noGrp="1"/>
          </p:cNvSpPr>
          <p:nvPr>
            <p:ph type="title"/>
          </p:nvPr>
        </p:nvSpPr>
        <p:spPr/>
        <p:txBody>
          <a:bodyPr anchor="b"/>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World Religions </a:t>
            </a:r>
            <a:r>
              <a:rPr lang="en-US" altLang="en-US" sz="2000" b="0" dirty="0">
                <a:latin typeface="Times New Roman" pitchFamily="18" charset="0"/>
                <a:cs typeface="Times New Roman" pitchFamily="18" charset="0"/>
                <a:sym typeface="Times New Roman" pitchFamily="18" charset="0"/>
              </a:rPr>
              <a:t>(1 of 2)</a:t>
            </a:r>
          </a:p>
        </p:txBody>
      </p:sp>
      <p:pic>
        <p:nvPicPr>
          <p:cNvPr id="61443" name="Picture 2" descr="The first is a map of the Americas,&#10;Greenland, and Iceland and the entire map is colored indicating Christianity. The second is a map of Western and Eastern Europe. Except for Turkey, all of the countries are colored indicating&#10;Christian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597025"/>
            <a:ext cx="5791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4" name="Picture 3" descr="Two maps of world religions are displayed using the following color coding. Gold represents Christianity, Pink represents&#10;Judaism, Light Green represents Hinduism, Dark Green represents Islam, Dark Blue represents Buddhism, Light Blue represents Nature religion, Purple represents Chinese religion, and Medium&#10;Blue represents Other group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4610100"/>
            <a:ext cx="2349500" cy="102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4"/>
          <p:cNvSpPr>
            <a:spLocks noGrp="1"/>
          </p:cNvSpPr>
          <p:nvPr>
            <p:ph type="body" idx="1"/>
          </p:nvPr>
        </p:nvSpPr>
        <p:spPr>
          <a:xfrm>
            <a:off x="457200" y="5937250"/>
            <a:ext cx="8229600" cy="347765"/>
          </a:xfrm>
        </p:spPr>
        <p:txBody>
          <a:bodyPr/>
          <a:lstStyle/>
          <a:p>
            <a:pPr eaLnBrk="1" hangingPunct="1">
              <a:defRPr/>
            </a:pPr>
            <a:r>
              <a:rPr lang="en-US" altLang="en-US" sz="1200" dirty="0">
                <a:latin typeface="+mn-lt"/>
              </a:rPr>
              <a:t>Sources: Based on http://www.godweb.org/religionsofworld.htm and http://www.mapsofworld.com/religion-map.htm</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txBox="1">
            <a:spLocks noGrp="1"/>
          </p:cNvSpPr>
          <p:nvPr>
            <p:ph type="title"/>
          </p:nvPr>
        </p:nvSpPr>
        <p:spPr>
          <a:xfrm>
            <a:off x="457200" y="228600"/>
            <a:ext cx="8229600" cy="1066800"/>
          </a:xfrm>
        </p:spPr>
        <p:txBody>
          <a:bodyPr anchor="b"/>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World Religions </a:t>
            </a:r>
            <a:r>
              <a:rPr lang="en-US" altLang="en-US" sz="2000" b="0" dirty="0">
                <a:latin typeface="Times New Roman" pitchFamily="18" charset="0"/>
                <a:cs typeface="Times New Roman" pitchFamily="18" charset="0"/>
                <a:sym typeface="Times New Roman" pitchFamily="18" charset="0"/>
              </a:rPr>
              <a:t>(2 of 2)</a:t>
            </a:r>
            <a:endParaRPr lang="en-US" altLang="en-US" sz="2000" dirty="0">
              <a:latin typeface="Times New Roman" pitchFamily="18" charset="0"/>
              <a:cs typeface="Times New Roman" pitchFamily="18" charset="0"/>
              <a:sym typeface="Times New Roman" pitchFamily="18" charset="0"/>
            </a:endParaRPr>
          </a:p>
        </p:txBody>
      </p:sp>
      <p:pic>
        <p:nvPicPr>
          <p:cNvPr id="63491" name="Picture 2" descr="A map of world religions is displayed using the following color coding. Gold represents Christianity, Pink represents Judaism, Light Green represents Hinduism, Dark Green represents Islam, Dark Blue represents Buddhism, Light Blue represents Nature religion, Purple represents Chinese religion, and Medium Blue represents Other groups.&#10;The map shows Africa, Eurasia, and Australia. Europe, Russia, most of the south of Africa, Philippines, Australia, and New Zealand are colored indicating Christianity. The northern portion of Africa, the mid east, and Indonesia are colored indicating Islam. The remainder of Africa is colored to indicate a mixture of Christianity, Islam, and Nature religion. Japan is colored to indicate a mixture of Buddhism and other group religions. Kazakhstan is colored to indicate a mixture of Christianity and Islam. India is colored indicating Hinduism. China, Taiwan, and North Korea are colored indicating Chinese religion. Thailand, Vietnam, Cambodia, Mongolia, and Sri Lanka are colored indicating Buddhi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8700" y="1447800"/>
            <a:ext cx="7124700"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Role of Religion in Islamic Societies </a:t>
            </a:r>
            <a:r>
              <a:rPr lang="en-US" altLang="en-US" sz="2000" b="0" dirty="0">
                <a:latin typeface="Times New Roman" pitchFamily="18" charset="0"/>
                <a:cs typeface="Times New Roman" pitchFamily="18" charset="0"/>
                <a:sym typeface="Times New Roman" pitchFamily="18" charset="0"/>
              </a:rPr>
              <a:t>(1 of 2)</a:t>
            </a:r>
          </a:p>
        </p:txBody>
      </p:sp>
      <p:sp>
        <p:nvSpPr>
          <p:cNvPr id="55299" name="Content Placeholder 2"/>
          <p:cNvSpPr txBox="1">
            <a:spLocks noGrp="1"/>
          </p:cNvSpPr>
          <p:nvPr>
            <p:ph type="body" idx="1"/>
          </p:nvPr>
        </p:nvSpPr>
        <p:spPr>
          <a:xfrm>
            <a:off x="457200" y="1600200"/>
            <a:ext cx="8229600" cy="2590800"/>
          </a:xfrm>
        </p:spPr>
        <p:txBody>
          <a:bodyPr/>
          <a:lstStyle/>
          <a:p>
            <a:pPr eaLnBrk="1" hangingPunct="1">
              <a:defRPr/>
            </a:pPr>
            <a:r>
              <a:rPr lang="en-US" altLang="en-US" sz="2400" dirty="0">
                <a:latin typeface="+mn-lt"/>
              </a:rPr>
              <a:t>Islam is the basis for government, legal and social systems. As Muslims view God’s will as the source of all outcomes, they are relatively fatalistic and reactive.</a:t>
            </a:r>
          </a:p>
          <a:p>
            <a:pPr eaLnBrk="1" hangingPunct="1">
              <a:defRPr/>
            </a:pPr>
            <a:r>
              <a:rPr lang="en-US" altLang="en-US" sz="2400" dirty="0">
                <a:latin typeface="+mn-lt"/>
              </a:rPr>
              <a:t>Islam’s holy book, the Qur’an, prohibits drinking alcohol, gambling, usury, and “immodest” exposure. The prohibitions affect firms dealing in various goods.  </a:t>
            </a:r>
          </a:p>
        </p:txBody>
      </p:sp>
      <p:pic>
        <p:nvPicPr>
          <p:cNvPr id="65540" name="Picture 3" descr="Decorative image.&#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02350" y="4478337"/>
            <a:ext cx="258445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Role of Religion in Islamic Societies </a:t>
            </a:r>
            <a:r>
              <a:rPr lang="en-US" altLang="en-US" sz="2000" b="0" dirty="0">
                <a:latin typeface="Times New Roman" pitchFamily="18" charset="0"/>
                <a:cs typeface="Times New Roman" pitchFamily="18" charset="0"/>
                <a:sym typeface="Times New Roman" pitchFamily="18" charset="0"/>
              </a:rPr>
              <a:t>(2 of 2)</a:t>
            </a:r>
          </a:p>
        </p:txBody>
      </p:sp>
      <p:sp>
        <p:nvSpPr>
          <p:cNvPr id="55299" name="Content Placeholder 2"/>
          <p:cNvSpPr txBox="1">
            <a:spLocks noGrp="1"/>
          </p:cNvSpPr>
          <p:nvPr>
            <p:ph type="body" idx="1"/>
          </p:nvPr>
        </p:nvSpPr>
        <p:spPr/>
        <p:txBody>
          <a:bodyPr/>
          <a:lstStyle/>
          <a:p>
            <a:pPr marL="0" indent="0" eaLnBrk="1" hangingPunct="1">
              <a:buFont typeface="Arial"/>
              <a:buNone/>
              <a:defRPr/>
            </a:pPr>
            <a:r>
              <a:rPr lang="en-US" altLang="en-US" sz="2400" dirty="0">
                <a:latin typeface="+mn-lt"/>
              </a:rPr>
              <a:t>Examples </a:t>
            </a:r>
          </a:p>
          <a:p>
            <a:pPr eaLnBrk="1" hangingPunct="1">
              <a:defRPr/>
            </a:pPr>
            <a:r>
              <a:rPr lang="en-US" altLang="en-US" sz="2400" dirty="0">
                <a:latin typeface="+mn-lt"/>
              </a:rPr>
              <a:t>Nokia launched a mobile phone that shows Muslims the direction towards Mecca, Islam’s holiest site. </a:t>
            </a:r>
          </a:p>
          <a:p>
            <a:pPr eaLnBrk="1" hangingPunct="1">
              <a:defRPr/>
            </a:pPr>
            <a:r>
              <a:rPr lang="en-US" altLang="en-US" sz="2400" dirty="0">
                <a:latin typeface="+mn-lt"/>
              </a:rPr>
              <a:t>Heineken rolled out the </a:t>
            </a:r>
            <a:br>
              <a:rPr lang="en-US" altLang="en-US" sz="2400" dirty="0">
                <a:latin typeface="+mn-lt"/>
              </a:rPr>
            </a:br>
            <a:r>
              <a:rPr lang="en-US" altLang="en-US" sz="2400" dirty="0">
                <a:latin typeface="+mn-lt"/>
              </a:rPr>
              <a:t>non-alcoholic malt drink </a:t>
            </a:r>
            <a:br>
              <a:rPr lang="en-US" altLang="en-US" sz="2400" dirty="0">
                <a:latin typeface="+mn-lt"/>
              </a:rPr>
            </a:br>
            <a:r>
              <a:rPr lang="en-US" altLang="en-US" sz="2400" dirty="0">
                <a:latin typeface="+mn-lt"/>
              </a:rPr>
              <a:t>Fayrouz.</a:t>
            </a:r>
          </a:p>
        </p:txBody>
      </p:sp>
      <p:pic>
        <p:nvPicPr>
          <p:cNvPr id="2" name="Picture 1">
            <a:extLst>
              <a:ext uri="{FF2B5EF4-FFF2-40B4-BE49-F238E27FC236}">
                <a16:creationId xmlns:a16="http://schemas.microsoft.com/office/drawing/2014/main" id="{D80E303D-9455-4B0A-B72E-038FDE0AA2F9}"/>
              </a:ext>
            </a:extLst>
          </p:cNvPr>
          <p:cNvPicPr>
            <a:picLocks noChangeAspect="1"/>
          </p:cNvPicPr>
          <p:nvPr/>
        </p:nvPicPr>
        <p:blipFill>
          <a:blip r:embed="rId3"/>
          <a:stretch>
            <a:fillRect/>
          </a:stretch>
        </p:blipFill>
        <p:spPr>
          <a:xfrm>
            <a:off x="6602532" y="3581400"/>
            <a:ext cx="1931868" cy="245745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txBox="1">
            <a:spLocks noGrp="1"/>
          </p:cNvSpPr>
          <p:nvPr>
            <p:ph type="title"/>
          </p:nvPr>
        </p:nvSpPr>
        <p:spPr>
          <a:xfrm>
            <a:off x="457200" y="215900"/>
            <a:ext cx="8229600" cy="1096963"/>
          </a:xfrm>
        </p:spPr>
        <p:txBody>
          <a:bodyPr/>
          <a:lstStyle/>
          <a:p>
            <a:pPr eaLnBrk="1" hangingPunct="1">
              <a:spcBef>
                <a:spcPct val="0"/>
              </a:spcBef>
            </a:pPr>
            <a:r>
              <a:rPr lang="en-US" altLang="en-US" dirty="0">
                <a:latin typeface="Times New Roman" pitchFamily="18" charset="0"/>
                <a:cs typeface="Times New Roman" pitchFamily="18" charset="0"/>
                <a:sym typeface="Times New Roman" pitchFamily="18" charset="0"/>
              </a:rPr>
              <a:t>In Business, Culture Affects:</a:t>
            </a:r>
          </a:p>
        </p:txBody>
      </p:sp>
      <p:sp>
        <p:nvSpPr>
          <p:cNvPr id="55299" name="Content Placeholder 2"/>
          <p:cNvSpPr txBox="1">
            <a:spLocks noGrp="1"/>
          </p:cNvSpPr>
          <p:nvPr>
            <p:ph type="body" idx="1"/>
          </p:nvPr>
        </p:nvSpPr>
        <p:spPr>
          <a:xfrm>
            <a:off x="457200" y="1295400"/>
            <a:ext cx="8229600" cy="3733800"/>
          </a:xfrm>
        </p:spPr>
        <p:txBody>
          <a:bodyPr/>
          <a:lstStyle/>
          <a:p>
            <a:pPr eaLnBrk="1" hangingPunct="1">
              <a:defRPr/>
            </a:pPr>
            <a:r>
              <a:rPr lang="en-US" altLang="en-US" sz="2200" dirty="0">
                <a:latin typeface="+mn-lt"/>
              </a:rPr>
              <a:t>Managing employees.</a:t>
            </a:r>
          </a:p>
          <a:p>
            <a:pPr eaLnBrk="1" hangingPunct="1">
              <a:defRPr/>
            </a:pPr>
            <a:r>
              <a:rPr lang="en-US" altLang="en-US" sz="2200" dirty="0">
                <a:latin typeface="+mn-lt"/>
              </a:rPr>
              <a:t>Communicating and dealing with distributors and other business partners.</a:t>
            </a:r>
          </a:p>
          <a:p>
            <a:pPr eaLnBrk="1" hangingPunct="1">
              <a:defRPr/>
            </a:pPr>
            <a:r>
              <a:rPr lang="en-US" altLang="en-US" sz="2200" dirty="0">
                <a:latin typeface="+mn-lt"/>
              </a:rPr>
              <a:t>Negotiating and structuring business ventures.</a:t>
            </a:r>
          </a:p>
          <a:p>
            <a:pPr eaLnBrk="1" hangingPunct="1">
              <a:defRPr/>
            </a:pPr>
            <a:r>
              <a:rPr lang="en-US" altLang="en-US" sz="2200" dirty="0">
                <a:latin typeface="+mn-lt"/>
              </a:rPr>
              <a:t>Developing products and services.</a:t>
            </a:r>
          </a:p>
          <a:p>
            <a:pPr eaLnBrk="1" hangingPunct="1">
              <a:defRPr/>
            </a:pPr>
            <a:r>
              <a:rPr lang="en-US" altLang="en-US" sz="2200" dirty="0">
                <a:latin typeface="+mn-lt"/>
              </a:rPr>
              <a:t>Preparing advertising and </a:t>
            </a:r>
            <a:br>
              <a:rPr lang="en-US" altLang="en-US" sz="2200" dirty="0">
                <a:latin typeface="+mn-lt"/>
              </a:rPr>
            </a:br>
            <a:r>
              <a:rPr lang="en-US" altLang="en-US" sz="2200" dirty="0">
                <a:latin typeface="+mn-lt"/>
              </a:rPr>
              <a:t>promotional materials.</a:t>
            </a:r>
          </a:p>
          <a:p>
            <a:pPr eaLnBrk="1" hangingPunct="1">
              <a:defRPr/>
            </a:pPr>
            <a:r>
              <a:rPr lang="en-US" altLang="en-US" sz="2200" dirty="0">
                <a:latin typeface="+mn-lt"/>
              </a:rPr>
              <a:t>Preparing for international trade fairs. </a:t>
            </a:r>
          </a:p>
          <a:p>
            <a:pPr eaLnBrk="1" hangingPunct="1">
              <a:defRPr/>
            </a:pPr>
            <a:r>
              <a:rPr lang="en-US" altLang="en-US" sz="2200" dirty="0">
                <a:latin typeface="+mn-lt"/>
              </a:rPr>
              <a:t>Interacting with current and </a:t>
            </a:r>
            <a:br>
              <a:rPr lang="en-US" altLang="en-US" sz="2200" dirty="0">
                <a:latin typeface="+mn-lt"/>
              </a:rPr>
            </a:br>
            <a:r>
              <a:rPr lang="en-US" altLang="en-US" sz="2200" dirty="0">
                <a:latin typeface="+mn-lt"/>
              </a:rPr>
              <a:t>potential customers.</a:t>
            </a:r>
          </a:p>
        </p:txBody>
      </p:sp>
      <p:pic>
        <p:nvPicPr>
          <p:cNvPr id="69636" name="Picture 3" descr="Decorative image.&#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8800" y="4212862"/>
            <a:ext cx="3200400" cy="2140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Models and Explanations of Culture</a:t>
            </a:r>
          </a:p>
        </p:txBody>
      </p:sp>
      <p:sp>
        <p:nvSpPr>
          <p:cNvPr id="55299" name="Content Placeholder 2"/>
          <p:cNvSpPr txBox="1">
            <a:spLocks noGrp="1"/>
          </p:cNvSpPr>
          <p:nvPr>
            <p:ph type="body" idx="1"/>
          </p:nvPr>
        </p:nvSpPr>
        <p:spPr>
          <a:xfrm>
            <a:off x="457200" y="1600201"/>
            <a:ext cx="8229600" cy="3581400"/>
          </a:xfrm>
        </p:spPr>
        <p:txBody>
          <a:bodyPr/>
          <a:lstStyle/>
          <a:p>
            <a:pPr eaLnBrk="1" hangingPunct="1">
              <a:defRPr/>
            </a:pPr>
            <a:r>
              <a:rPr lang="en-US" altLang="en-US" sz="2100" u="sng" dirty="0">
                <a:latin typeface="+mn-lt"/>
              </a:rPr>
              <a:t>Cultural Metaphors </a:t>
            </a:r>
            <a:r>
              <a:rPr lang="en-US" altLang="en-US" sz="2100" dirty="0">
                <a:latin typeface="+mn-lt"/>
              </a:rPr>
              <a:t>refer to a distinctive tradition or institution strongly associated with a society; a guide to deciphering attitudes, values, and behaviors.</a:t>
            </a:r>
          </a:p>
          <a:p>
            <a:pPr eaLnBrk="1" hangingPunct="1">
              <a:defRPr/>
            </a:pPr>
            <a:r>
              <a:rPr lang="en-US" altLang="en-US" sz="2100" dirty="0">
                <a:latin typeface="+mn-lt"/>
              </a:rPr>
              <a:t>American football represents systematic planning, strategy, leadership, and struggling against rivals.  </a:t>
            </a:r>
          </a:p>
          <a:p>
            <a:pPr eaLnBrk="1" hangingPunct="1">
              <a:defRPr/>
            </a:pPr>
            <a:r>
              <a:rPr lang="en-US" altLang="en-US" sz="2100" dirty="0">
                <a:latin typeface="+mn-lt"/>
              </a:rPr>
              <a:t>The Swedish </a:t>
            </a:r>
            <a:r>
              <a:rPr lang="en-US" altLang="en-US" sz="2100" i="1" dirty="0">
                <a:latin typeface="+mn-lt"/>
              </a:rPr>
              <a:t>stuga</a:t>
            </a:r>
            <a:r>
              <a:rPr lang="en-US" altLang="en-US" sz="2100" dirty="0">
                <a:latin typeface="+mn-lt"/>
              </a:rPr>
              <a:t> (a summer cottage) represents the love of nature and desire for individualism, in Sweden.</a:t>
            </a:r>
          </a:p>
          <a:p>
            <a:pPr eaLnBrk="1" hangingPunct="1">
              <a:defRPr/>
            </a:pPr>
            <a:r>
              <a:rPr lang="en-US" altLang="en-US" sz="2100" dirty="0">
                <a:latin typeface="+mn-lt"/>
              </a:rPr>
              <a:t>The Spanish bullfight reflects the importance </a:t>
            </a:r>
            <a:br>
              <a:rPr lang="en-US" altLang="en-US" sz="2100" dirty="0">
                <a:latin typeface="+mn-lt"/>
              </a:rPr>
            </a:br>
            <a:r>
              <a:rPr lang="en-US" altLang="en-US" sz="2100" dirty="0">
                <a:latin typeface="+mn-lt"/>
              </a:rPr>
              <a:t>of ritual, style, courage, and pride in Spain.</a:t>
            </a:r>
          </a:p>
        </p:txBody>
      </p:sp>
      <p:pic>
        <p:nvPicPr>
          <p:cNvPr id="71684" name="Picture 3" descr="Decorative image.&#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8400" y="4409359"/>
            <a:ext cx="2514600" cy="1999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E. T. Hall’s High- and Low-Context Cultures</a:t>
            </a:r>
          </a:p>
        </p:txBody>
      </p:sp>
      <p:sp>
        <p:nvSpPr>
          <p:cNvPr id="55299" name="Content Placeholder 2"/>
          <p:cNvSpPr txBox="1">
            <a:spLocks noGrp="1"/>
          </p:cNvSpPr>
          <p:nvPr>
            <p:ph type="body" idx="1"/>
          </p:nvPr>
        </p:nvSpPr>
        <p:spPr>
          <a:xfrm>
            <a:off x="457200" y="1371600"/>
            <a:ext cx="8229600" cy="4525963"/>
          </a:xfrm>
        </p:spPr>
        <p:txBody>
          <a:bodyPr/>
          <a:lstStyle/>
          <a:p>
            <a:pPr eaLnBrk="1" hangingPunct="1">
              <a:defRPr/>
            </a:pPr>
            <a:r>
              <a:rPr lang="en-US" altLang="en-US" sz="2400" u="sng" dirty="0">
                <a:latin typeface="+mn-lt"/>
              </a:rPr>
              <a:t>Low-context</a:t>
            </a:r>
            <a:r>
              <a:rPr lang="en-US" altLang="en-US" sz="2400" dirty="0">
                <a:latin typeface="+mn-lt"/>
              </a:rPr>
              <a:t> cultures rely on explicit explanations, with emphasis on spoken words.  Such cultures emphasize clear, efficient, logical delivery of verbal messages. Communication is direct. Agreements </a:t>
            </a:r>
            <a:br>
              <a:rPr lang="en-US" altLang="en-US" sz="2400" dirty="0">
                <a:latin typeface="+mn-lt"/>
              </a:rPr>
            </a:br>
            <a:r>
              <a:rPr lang="en-US" altLang="en-US" sz="2400" dirty="0">
                <a:latin typeface="+mn-lt"/>
              </a:rPr>
              <a:t>are concluded with specific, legal contracts.</a:t>
            </a:r>
          </a:p>
          <a:p>
            <a:pPr eaLnBrk="1" hangingPunct="1">
              <a:defRPr/>
            </a:pPr>
            <a:r>
              <a:rPr lang="en-US" altLang="en-US" sz="2400" u="sng" dirty="0">
                <a:latin typeface="+mn-lt"/>
              </a:rPr>
              <a:t>High-context </a:t>
            </a:r>
            <a:r>
              <a:rPr lang="en-US" altLang="en-US" sz="2400" dirty="0">
                <a:latin typeface="+mn-lt"/>
              </a:rPr>
              <a:t>cultures emphasize nonverbal or indirect language. Communication aims to promote smooth, harmonious relationships. Such cultures prefer a polite, “face-saving” style that emphasizes a mutual sense of care and respect for others. Care is taken not to embarrass or offend others. </a:t>
            </a:r>
          </a:p>
        </p:txBody>
      </p:sp>
      <p:pic>
        <p:nvPicPr>
          <p:cNvPr id="4" name="Picture 3">
            <a:extLst>
              <a:ext uri="{FF2B5EF4-FFF2-40B4-BE49-F238E27FC236}">
                <a16:creationId xmlns:a16="http://schemas.microsoft.com/office/drawing/2014/main" id="{63B7F2F2-6D0D-4EA7-AB45-84CCE40FFF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7277" y="5715000"/>
            <a:ext cx="520427" cy="665796"/>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txBox="1">
            <a:spLocks noGrp="1"/>
          </p:cNvSpPr>
          <p:nvPr>
            <p:ph type="title"/>
          </p:nvPr>
        </p:nvSpPr>
        <p:spPr>
          <a:xfrm>
            <a:off x="457200" y="228600"/>
            <a:ext cx="8229600" cy="1066800"/>
          </a:xfrm>
        </p:spPr>
        <p:txBody>
          <a:bodyPr anchor="b"/>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Hall’s High- and Low-Context Typology of Culture</a:t>
            </a:r>
          </a:p>
        </p:txBody>
      </p:sp>
      <p:pic>
        <p:nvPicPr>
          <p:cNvPr id="75779" name="Picture 2" descr="A diagram illustrates Hall's high and low context typology of cultures. A vertical two headed arrow is displayed. Listed next to the arrow, from top to bottom are the following. Chinese, Korean, Japanese, Vietnamese, Arab, Spanish, Italian, English, North American, Scandinavian, Swiss, and German. At the top of the diagram, the following text appears. Heading, High Context, with text, Establish social trust first, Personal relations and goodwill are valued, Agreements emphasize trust, and Negotiations are slow and ritualistic. At the bottom of the diagram, the following text appears. Heading, Low Context, with text, Get down to business first, Expertise and performance are valued, Agreements emphasize specific, legalistic contract, and Negotiations are as efficient as possible.&#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1600" y="1295400"/>
            <a:ext cx="6533861"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3"/>
          <p:cNvSpPr>
            <a:spLocks noGrp="1"/>
          </p:cNvSpPr>
          <p:nvPr>
            <p:ph type="body" idx="1"/>
          </p:nvPr>
        </p:nvSpPr>
        <p:spPr>
          <a:xfrm>
            <a:off x="457200" y="4953000"/>
            <a:ext cx="8229600" cy="1331913"/>
          </a:xfrm>
        </p:spPr>
        <p:txBody>
          <a:bodyPr/>
          <a:lstStyle/>
          <a:p>
            <a:pPr eaLnBrk="1" hangingPunct="1">
              <a:defRPr/>
            </a:pPr>
            <a:r>
              <a:rPr lang="en-US" altLang="en-US" sz="1000" dirty="0">
                <a:latin typeface="+mn-lt"/>
              </a:rPr>
              <a:t>Source: Based on Beyond Culture by Edward T. Hall, copyright © 1976, 1981 by Edward T. Hall. Used by permission of Doubleday, a division of Random House, Inc. For online information about other Random House, Inc. books and authors, seethe Internet Web Site at http://www.randomhouse.</a:t>
            </a:r>
            <a:r>
              <a:rPr lang="de-DE" altLang="en-US" sz="1000" dirty="0">
                <a:latin typeface="+mn-lt"/>
              </a:rPr>
              <a:t>com Mark Cleveland, Michel Laroche, and </a:t>
            </a:r>
            <a:r>
              <a:rPr lang="en-US" altLang="en-US" sz="1000" dirty="0">
                <a:latin typeface="+mn-lt"/>
              </a:rPr>
              <a:t>Nicolas Papadopoulos, “You are what you speak? Globalization, multilingualism, consumer dispositions and consumption,” Journal of Business Research, 68No. 3 (2015), pp. 542–552. Donghoon Kim, Yigang Pan, and Heung Soo Park,“High- Versus Low-Context Culture: A Comparison of Chinese, Korean and American Cultures,” Psychology &amp; Marketin, 15 No. 6 (1998), pp. 507–521.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noGrp="1"/>
          </p:cNvSpPr>
          <p:nvPr>
            <p:ph type="title"/>
          </p:nvPr>
        </p:nvSpPr>
        <p:spPr>
          <a:xfrm>
            <a:off x="457200" y="228600"/>
            <a:ext cx="8229600" cy="1066800"/>
          </a:xfrm>
        </p:spPr>
        <p:txBody>
          <a:bodyPr anchor="b"/>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The Four Risks of International Business</a:t>
            </a:r>
          </a:p>
        </p:txBody>
      </p:sp>
      <p:pic>
        <p:nvPicPr>
          <p:cNvPr id="18435" name="Picture 2" descr="A diagram presents the Four Risks of International Business. The diagram consists of a red central circle that reads, Risks in International Business. There are 4 purple rectangles that are arranged in a circle surrounding the red circle. Arrows emanate from each rectangle pointing to the circle. Beginning at the top and continuing clockwise the rectangles have the following captions. Rectangle 1’s caption reads, Cross Cultural Risk, and with text that reads. Cultural differences, Negotiation Patters, Decision making styles, and Ethical practices. Rectangle 2’s caption reads, Country Risk. Rectangle 3’s caption reads, Currency, Financial Risk. &#10;Rectangle 4’s caption reads, Commercial Risk.&#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8883" y="1524000"/>
            <a:ext cx="6581775" cy="4560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Ethical Connections </a:t>
            </a:r>
            <a:r>
              <a:rPr lang="en-US" altLang="en-US" sz="2000" b="0" dirty="0">
                <a:latin typeface="Times New Roman" pitchFamily="18" charset="0"/>
                <a:cs typeface="Times New Roman" pitchFamily="18" charset="0"/>
                <a:sym typeface="Times New Roman" pitchFamily="18" charset="0"/>
              </a:rPr>
              <a:t>(1 of 2)</a:t>
            </a:r>
          </a:p>
        </p:txBody>
      </p:sp>
      <p:sp>
        <p:nvSpPr>
          <p:cNvPr id="77827" name="Content Placeholder 2"/>
          <p:cNvSpPr txBox="1">
            <a:spLocks noGrp="1"/>
          </p:cNvSpPr>
          <p:nvPr>
            <p:ph type="body" idx="1"/>
          </p:nvPr>
        </p:nvSpPr>
        <p:spPr>
          <a:xfrm>
            <a:off x="457200" y="1371600"/>
            <a:ext cx="8229600" cy="4525963"/>
          </a:xfrm>
        </p:spPr>
        <p:txBody>
          <a:bodyPr/>
          <a:lstStyle/>
          <a:p>
            <a:pPr marL="255905" indent="-255905" eaLnBrk="1" hangingPunct="1">
              <a:buSzTx/>
              <a:buFontTx/>
              <a:buChar char="•"/>
            </a:pPr>
            <a:r>
              <a:rPr lang="en-US" altLang="en-US" sz="2200" dirty="0">
                <a:solidFill>
                  <a:srgbClr val="000000"/>
                </a:solidFill>
                <a:latin typeface="+mn-lt"/>
                <a:cs typeface="Arial" pitchFamily="34" charset="0"/>
                <a:sym typeface="Arial" pitchFamily="34" charset="0"/>
              </a:rPr>
              <a:t>Ethical values vary by culture. Consider two scenarios given to students.</a:t>
            </a:r>
          </a:p>
          <a:p>
            <a:pPr marL="255905" indent="-255905" eaLnBrk="1" hangingPunct="1">
              <a:buSzTx/>
              <a:buFontTx/>
              <a:buChar char="•"/>
            </a:pPr>
            <a:r>
              <a:rPr lang="en-US" altLang="en-US" sz="2200" dirty="0">
                <a:solidFill>
                  <a:srgbClr val="000000"/>
                </a:solidFill>
                <a:latin typeface="+mn-lt"/>
                <a:cs typeface="Arial" pitchFamily="34" charset="0"/>
                <a:sym typeface="Arial" pitchFamily="34" charset="0"/>
              </a:rPr>
              <a:t>In scenario one, a car salesman failed to inform his superiors about a serious engine problem of a car he had received as trade-in on a new car sale. </a:t>
            </a:r>
          </a:p>
          <a:p>
            <a:pPr marL="255905" indent="-255905" eaLnBrk="1" hangingPunct="1">
              <a:buSzTx/>
              <a:buFontTx/>
              <a:buChar char="•"/>
            </a:pPr>
            <a:r>
              <a:rPr lang="en-US" altLang="en-US" sz="2200" dirty="0">
                <a:solidFill>
                  <a:srgbClr val="000000"/>
                </a:solidFill>
                <a:latin typeface="+mn-lt"/>
                <a:cs typeface="Arial" pitchFamily="34" charset="0"/>
                <a:sym typeface="Arial" pitchFamily="34" charset="0"/>
              </a:rPr>
              <a:t>In scenario two, a dealership neglected to fully repair a car transmission under warranty in the hope of securing lucrative repair work after the warranty expired. </a:t>
            </a:r>
          </a:p>
          <a:p>
            <a:pPr eaLnBrk="1" hangingPunct="1">
              <a:defRPr/>
            </a:pPr>
            <a:r>
              <a:rPr lang="en-US" altLang="en-US" sz="2200" dirty="0"/>
              <a:t>Students from China and Russia felt relatively little harm had been done in these scenarios. Students from Finland and South Korea judged the scenarios to be unethical.</a:t>
            </a:r>
            <a:r>
              <a:rPr lang="en-US" altLang="en-US" sz="2400" dirty="0"/>
              <a:t> </a:t>
            </a:r>
          </a:p>
          <a:p>
            <a:pPr marL="0" indent="0" eaLnBrk="1" hangingPunct="1">
              <a:buNone/>
              <a:defRPr/>
            </a:pPr>
            <a:r>
              <a:rPr lang="en-US" altLang="en-US" sz="1200" dirty="0"/>
              <a:t>Source: M. Ahmed, Y. Kung; J. Eichenseher, “Business Students’ Perception of Ethics and Moral Judgment,” Journal of Business Ethics, 33 (2003): 89–102.</a:t>
            </a:r>
          </a:p>
          <a:p>
            <a:pPr marL="255905" indent="-255905" eaLnBrk="1" hangingPunct="1">
              <a:buSzTx/>
              <a:buFontTx/>
              <a:buChar char="•"/>
            </a:pPr>
            <a:endParaRPr lang="en-US" altLang="en-US" sz="2400" dirty="0">
              <a:solidFill>
                <a:srgbClr val="000000"/>
              </a:solidFill>
              <a:latin typeface="+mn-lt"/>
              <a:cs typeface="Arial" pitchFamily="34" charset="0"/>
              <a:sym typeface="Arial"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Hofstede’s Typology of National Culture</a:t>
            </a:r>
          </a:p>
        </p:txBody>
      </p:sp>
      <p:sp>
        <p:nvSpPr>
          <p:cNvPr id="81923" name="Content Placeholder 2"/>
          <p:cNvSpPr txBox="1">
            <a:spLocks noGrp="1"/>
          </p:cNvSpPr>
          <p:nvPr>
            <p:ph type="body" idx="1"/>
          </p:nvPr>
        </p:nvSpPr>
        <p:spPr>
          <a:xfrm>
            <a:off x="457200" y="1600200"/>
            <a:ext cx="8229600" cy="4800600"/>
          </a:xfrm>
        </p:spPr>
        <p:txBody>
          <a:bodyPr/>
          <a:lstStyle/>
          <a:p>
            <a:pPr marL="255905" indent="-255905" eaLnBrk="1" hangingPunct="1">
              <a:buSzTx/>
              <a:buFontTx/>
              <a:buChar char="•"/>
            </a:pPr>
            <a:r>
              <a:rPr lang="en-US" altLang="en-US" sz="2300" b="1" dirty="0">
                <a:solidFill>
                  <a:srgbClr val="000000"/>
                </a:solidFill>
                <a:latin typeface="+mn-lt"/>
                <a:cs typeface="Arial" pitchFamily="34" charset="0"/>
                <a:sym typeface="Arial" pitchFamily="34" charset="0"/>
              </a:rPr>
              <a:t>Individualism versus collectivism</a:t>
            </a:r>
            <a:r>
              <a:rPr lang="en-US" altLang="en-US" sz="2300" dirty="0">
                <a:solidFill>
                  <a:srgbClr val="000000"/>
                </a:solidFill>
                <a:latin typeface="+mn-lt"/>
                <a:cs typeface="Arial" pitchFamily="34" charset="0"/>
                <a:sym typeface="Arial" pitchFamily="34" charset="0"/>
              </a:rPr>
              <a:t> refers to whether a person primarily functions as an individual or within a group. </a:t>
            </a:r>
          </a:p>
          <a:p>
            <a:pPr marL="255905" indent="-255905" eaLnBrk="1" hangingPunct="1">
              <a:buSzTx/>
              <a:buFontTx/>
              <a:buChar char="•"/>
            </a:pPr>
            <a:r>
              <a:rPr lang="en-US" altLang="en-US" sz="2300" dirty="0">
                <a:solidFill>
                  <a:srgbClr val="000000"/>
                </a:solidFill>
                <a:latin typeface="+mn-lt"/>
                <a:cs typeface="Arial" pitchFamily="34" charset="0"/>
                <a:sym typeface="Arial" pitchFamily="34" charset="0"/>
              </a:rPr>
              <a:t>In individualistic societies, each person emphasizes his or her own self-interest; competition for resources is the norm; individuals who compete best are rewarded. Examples: Australia, Britain, Canada, and the U.S. </a:t>
            </a:r>
          </a:p>
          <a:p>
            <a:pPr marL="255905" indent="-255905" eaLnBrk="1" hangingPunct="1">
              <a:buSzTx/>
              <a:buFontTx/>
              <a:buChar char="•"/>
            </a:pPr>
            <a:r>
              <a:rPr lang="en-US" altLang="en-US" sz="2300" dirty="0">
                <a:solidFill>
                  <a:srgbClr val="000000"/>
                </a:solidFill>
                <a:latin typeface="+mn-lt"/>
                <a:cs typeface="Arial" pitchFamily="34" charset="0"/>
                <a:sym typeface="Arial" pitchFamily="34" charset="0"/>
              </a:rPr>
              <a:t>In collectivist societies, ties among individuals are important; business is conducted in a group context; life is a fundamentally cooperative experience; conformity and compromise help maintain harmony.  Examples: China, Panama, Japan, South Korea.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Hofstede’s Typology </a:t>
            </a:r>
            <a:r>
              <a:rPr lang="en-US" altLang="en-US" sz="2000" b="0" dirty="0">
                <a:latin typeface="Times New Roman" pitchFamily="18" charset="0"/>
                <a:cs typeface="Times New Roman" pitchFamily="18" charset="0"/>
                <a:sym typeface="Times New Roman" pitchFamily="18" charset="0"/>
              </a:rPr>
              <a:t>(1 of 5)</a:t>
            </a:r>
          </a:p>
        </p:txBody>
      </p:sp>
      <p:sp>
        <p:nvSpPr>
          <p:cNvPr id="55299" name="Content Placeholder 2"/>
          <p:cNvSpPr txBox="1">
            <a:spLocks noGrp="1"/>
          </p:cNvSpPr>
          <p:nvPr>
            <p:ph type="body" idx="1"/>
          </p:nvPr>
        </p:nvSpPr>
        <p:spPr>
          <a:xfrm>
            <a:off x="304800" y="1371600"/>
            <a:ext cx="8382000" cy="4525963"/>
          </a:xfrm>
        </p:spPr>
        <p:txBody>
          <a:bodyPr/>
          <a:lstStyle/>
          <a:p>
            <a:pPr eaLnBrk="1" hangingPunct="1">
              <a:defRPr/>
            </a:pPr>
            <a:r>
              <a:rPr lang="en-US" altLang="en-US" sz="2300" b="1" i="1" dirty="0">
                <a:latin typeface="+mn-lt"/>
              </a:rPr>
              <a:t>Power distance </a:t>
            </a:r>
            <a:r>
              <a:rPr lang="en-US" altLang="en-US" sz="2300" dirty="0">
                <a:latin typeface="+mn-lt"/>
              </a:rPr>
              <a:t>describes how a society deals with inequalities in power that exist among people. </a:t>
            </a:r>
          </a:p>
          <a:p>
            <a:pPr eaLnBrk="1" hangingPunct="1">
              <a:defRPr/>
            </a:pPr>
            <a:r>
              <a:rPr lang="en-US" altLang="en-US" sz="2300" dirty="0">
                <a:latin typeface="+mn-lt"/>
              </a:rPr>
              <a:t>High power distance societies exhibit big gaps between the weak and powerful; in firms, top management tends to be autocratic, giving little autonomy to lower-level employees.  Examples: Guatemala, Malaysia, Philippines, and several Middle East countries.</a:t>
            </a:r>
          </a:p>
          <a:p>
            <a:pPr eaLnBrk="1" hangingPunct="1">
              <a:defRPr/>
            </a:pPr>
            <a:r>
              <a:rPr lang="en-US" altLang="en-US" sz="2300" dirty="0">
                <a:latin typeface="+mn-lt"/>
              </a:rPr>
              <a:t>Low-power distance societies have small gaps between the weak and powerful. Firms tend toward flat organizational structures, with relatively equal relations between managers and workers.  For example, Scandinavian countries instituted various systems to ensure socioeconomic equality.</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Hofstede’s Typology </a:t>
            </a:r>
            <a:r>
              <a:rPr lang="en-US" altLang="en-US" sz="2000" b="0" dirty="0">
                <a:latin typeface="Times New Roman" pitchFamily="18" charset="0"/>
                <a:cs typeface="Times New Roman" pitchFamily="18" charset="0"/>
                <a:sym typeface="Times New Roman" pitchFamily="18" charset="0"/>
              </a:rPr>
              <a:t>(2 of 5)</a:t>
            </a:r>
          </a:p>
        </p:txBody>
      </p:sp>
      <p:sp>
        <p:nvSpPr>
          <p:cNvPr id="55299" name="Content Placeholder 2"/>
          <p:cNvSpPr txBox="1">
            <a:spLocks noGrp="1"/>
          </p:cNvSpPr>
          <p:nvPr>
            <p:ph type="body" idx="1"/>
          </p:nvPr>
        </p:nvSpPr>
        <p:spPr/>
        <p:txBody>
          <a:bodyPr/>
          <a:lstStyle/>
          <a:p>
            <a:pPr marL="231775" indent="-231775" eaLnBrk="1" hangingPunct="1">
              <a:lnSpc>
                <a:spcPts val="3000"/>
              </a:lnSpc>
              <a:buFont typeface="Arial" pitchFamily="34" charset="0"/>
              <a:buChar char="•"/>
              <a:defRPr/>
            </a:pPr>
            <a:r>
              <a:rPr lang="en-US" altLang="en-US" sz="2400" b="1" i="1" dirty="0">
                <a:solidFill>
                  <a:schemeClr val="tx1"/>
                </a:solidFill>
                <a:latin typeface="+mn-lt"/>
                <a:ea typeface="ＭＳ Ｐゴシック" pitchFamily="34" charset="-128"/>
              </a:rPr>
              <a:t>Uncertainty avoidance</a:t>
            </a:r>
            <a:r>
              <a:rPr lang="en-US" altLang="en-US" sz="2400" dirty="0">
                <a:solidFill>
                  <a:schemeClr val="tx1"/>
                </a:solidFill>
                <a:latin typeface="+mn-lt"/>
                <a:ea typeface="ＭＳ Ｐゴシック" pitchFamily="34" charset="-128"/>
              </a:rPr>
              <a:t> refers to the extent to which  </a:t>
            </a:r>
            <a:br>
              <a:rPr lang="en-US" altLang="en-US" sz="2400" dirty="0">
                <a:solidFill>
                  <a:schemeClr val="tx1"/>
                </a:solidFill>
                <a:latin typeface="+mn-lt"/>
                <a:ea typeface="ＭＳ Ｐゴシック" pitchFamily="34" charset="-128"/>
              </a:rPr>
            </a:br>
            <a:r>
              <a:rPr lang="en-US" altLang="en-US" sz="2400" dirty="0">
                <a:solidFill>
                  <a:schemeClr val="tx1"/>
                </a:solidFill>
                <a:latin typeface="+mn-lt"/>
                <a:ea typeface="ＭＳ Ｐゴシック" pitchFamily="34" charset="-128"/>
              </a:rPr>
              <a:t> people can tolerate risk and uncertainty in their lives. </a:t>
            </a:r>
          </a:p>
          <a:p>
            <a:pPr marL="231775" indent="-231775" eaLnBrk="1" hangingPunct="1">
              <a:lnSpc>
                <a:spcPts val="3000"/>
              </a:lnSpc>
              <a:buFont typeface="Arial" pitchFamily="34" charset="0"/>
              <a:buChar char="•"/>
              <a:defRPr/>
            </a:pPr>
            <a:r>
              <a:rPr lang="en-US" altLang="en-US" sz="2400" dirty="0">
                <a:solidFill>
                  <a:schemeClr val="tx1"/>
                </a:solidFill>
                <a:latin typeface="+mn-lt"/>
                <a:ea typeface="ＭＳ Ｐゴシック" pitchFamily="34" charset="-128"/>
              </a:rPr>
              <a:t>High uncertainty avoidance societies create institutions to minimize risk and ensure security.  Firms emphasize stable careers and regulate worker actions. Decisions are made slowly.  Examples: Belgium, France, Japan</a:t>
            </a:r>
          </a:p>
          <a:p>
            <a:pPr marL="231775" indent="-231775" eaLnBrk="1" hangingPunct="1">
              <a:lnSpc>
                <a:spcPts val="3000"/>
              </a:lnSpc>
              <a:buFont typeface="Arial" pitchFamily="34" charset="0"/>
              <a:buChar char="•"/>
              <a:defRPr/>
            </a:pPr>
            <a:r>
              <a:rPr lang="en-US" altLang="en-US" sz="2400" dirty="0">
                <a:solidFill>
                  <a:schemeClr val="tx1"/>
                </a:solidFill>
                <a:latin typeface="+mn-lt"/>
                <a:ea typeface="ＭＳ Ｐゴシック" pitchFamily="34" charset="-128"/>
              </a:rPr>
              <a:t>In low uncertainty avoidance societies, managers are relatively entrepreneurial and comfortable with risk.  Firms make decisions quickly.  People are comfortable changing jobs.  Examples: Ireland, Jamaica, U.S.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Hofstede’s Typology </a:t>
            </a:r>
            <a:r>
              <a:rPr lang="en-US" altLang="en-US" sz="2000" b="0" dirty="0">
                <a:latin typeface="Times New Roman" pitchFamily="18" charset="0"/>
                <a:cs typeface="Times New Roman" pitchFamily="18" charset="0"/>
                <a:sym typeface="Times New Roman" pitchFamily="18" charset="0"/>
              </a:rPr>
              <a:t>(3 of 5)</a:t>
            </a:r>
          </a:p>
        </p:txBody>
      </p:sp>
      <p:sp>
        <p:nvSpPr>
          <p:cNvPr id="55299" name="Content Placeholder 2"/>
          <p:cNvSpPr txBox="1">
            <a:spLocks noGrp="1"/>
          </p:cNvSpPr>
          <p:nvPr>
            <p:ph type="body" idx="1"/>
          </p:nvPr>
        </p:nvSpPr>
        <p:spPr/>
        <p:txBody>
          <a:bodyPr/>
          <a:lstStyle/>
          <a:p>
            <a:pPr marL="231775" indent="-231775" eaLnBrk="1" hangingPunct="1">
              <a:buFont typeface="Arial" pitchFamily="34" charset="0"/>
              <a:buChar char="•"/>
              <a:defRPr/>
            </a:pPr>
            <a:r>
              <a:rPr lang="en-US" altLang="en-US" sz="2400" b="1" i="1" dirty="0">
                <a:solidFill>
                  <a:schemeClr val="tx1"/>
                </a:solidFill>
                <a:latin typeface="+mn-lt"/>
                <a:ea typeface="ＭＳ Ｐゴシック" pitchFamily="34" charset="-128"/>
              </a:rPr>
              <a:t>Masculinity versus femininity</a:t>
            </a:r>
            <a:r>
              <a:rPr lang="en-US" altLang="en-US" sz="2400" dirty="0">
                <a:solidFill>
                  <a:schemeClr val="tx1"/>
                </a:solidFill>
                <a:latin typeface="+mn-lt"/>
                <a:ea typeface="ＭＳ Ｐゴシック" pitchFamily="34" charset="-128"/>
              </a:rPr>
              <a:t> refers to a society’s orientation based on traditional male and female values. </a:t>
            </a:r>
          </a:p>
          <a:p>
            <a:pPr marL="231775" indent="-231775" eaLnBrk="1" hangingPunct="1">
              <a:buFont typeface="Arial" pitchFamily="34" charset="0"/>
              <a:buChar char="•"/>
              <a:defRPr/>
            </a:pPr>
            <a:r>
              <a:rPr lang="en-US" altLang="en-US" sz="2400" dirty="0">
                <a:solidFill>
                  <a:schemeClr val="tx1"/>
                </a:solidFill>
                <a:latin typeface="+mn-lt"/>
                <a:ea typeface="ＭＳ Ｐゴシック" pitchFamily="34" charset="-128"/>
              </a:rPr>
              <a:t>Masculine cultures value competitiveness, ambition, assertiveness, and the accumulation of wealth. Both men and women are assertive, focused on career and earning money.  Examples: Australia, Japan. </a:t>
            </a:r>
          </a:p>
          <a:p>
            <a:pPr marL="231775" indent="-231775" eaLnBrk="1" hangingPunct="1">
              <a:buFont typeface="Arial" pitchFamily="34" charset="0"/>
              <a:buChar char="•"/>
              <a:defRPr/>
            </a:pPr>
            <a:r>
              <a:rPr lang="en-US" altLang="en-US" sz="2400" dirty="0">
                <a:solidFill>
                  <a:schemeClr val="tx1"/>
                </a:solidFill>
                <a:latin typeface="+mn-lt"/>
                <a:ea typeface="ＭＳ Ｐゴシック" pitchFamily="34" charset="-128"/>
              </a:rPr>
              <a:t>Feminine cultures emphasize nurturing roles, interdependence among people, and caring for less fortunate people – for both men and women. Examples: Scandinavian countries, where welfare systems are highly developed, and education is subsidized. </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Hofstede’s Typology </a:t>
            </a:r>
            <a:r>
              <a:rPr lang="en-US" altLang="en-US" sz="2000" b="0" dirty="0">
                <a:latin typeface="Times New Roman" pitchFamily="18" charset="0"/>
                <a:cs typeface="Times New Roman" pitchFamily="18" charset="0"/>
                <a:sym typeface="Times New Roman" pitchFamily="18" charset="0"/>
              </a:rPr>
              <a:t>(4 of 5)</a:t>
            </a:r>
          </a:p>
        </p:txBody>
      </p:sp>
      <p:sp>
        <p:nvSpPr>
          <p:cNvPr id="55299" name="Content Placeholder 2"/>
          <p:cNvSpPr txBox="1">
            <a:spLocks noGrp="1"/>
          </p:cNvSpPr>
          <p:nvPr>
            <p:ph type="body" idx="1"/>
          </p:nvPr>
        </p:nvSpPr>
        <p:spPr/>
        <p:txBody>
          <a:bodyPr/>
          <a:lstStyle/>
          <a:p>
            <a:pPr marL="231775" indent="-231775" eaLnBrk="1" hangingPunct="1">
              <a:buFont typeface="Arial" pitchFamily="34" charset="0"/>
              <a:buChar char="•"/>
              <a:defRPr/>
            </a:pPr>
            <a:r>
              <a:rPr lang="en-US" altLang="en-US" sz="2200" b="1" i="1" dirty="0">
                <a:solidFill>
                  <a:schemeClr val="tx1"/>
                </a:solidFill>
                <a:latin typeface="+mn-lt"/>
                <a:ea typeface="ＭＳ Ｐゴシック" pitchFamily="34" charset="-128"/>
              </a:rPr>
              <a:t>Long-term vs. short-term orientation</a:t>
            </a:r>
            <a:r>
              <a:rPr lang="en-US" altLang="en-US" sz="2200" dirty="0">
                <a:solidFill>
                  <a:schemeClr val="tx1"/>
                </a:solidFill>
                <a:latin typeface="+mn-lt"/>
                <a:ea typeface="ＭＳ Ｐゴシック" pitchFamily="34" charset="-128"/>
              </a:rPr>
              <a:t> describes the degree to which people and organizations defer gratification to achieve long-term success.  </a:t>
            </a:r>
          </a:p>
          <a:p>
            <a:pPr marL="231775" indent="-231775" eaLnBrk="1" hangingPunct="1">
              <a:buFont typeface="Arial" pitchFamily="34" charset="0"/>
              <a:buChar char="•"/>
              <a:defRPr/>
            </a:pPr>
            <a:r>
              <a:rPr lang="en-US" altLang="en-US" sz="2200" dirty="0">
                <a:solidFill>
                  <a:schemeClr val="tx1"/>
                </a:solidFill>
                <a:latin typeface="+mn-lt"/>
                <a:ea typeface="ＭＳ Ｐゴシック" pitchFamily="34" charset="-128"/>
              </a:rPr>
              <a:t>Long-term orientation emphasizes the long view in planning and living, focusing on years and decades. Examples: Traditional Asian cultures, such as China, Japan, and Singapore, which base these values on the teachings of the Chinese philosopher Confucius (500 B.C.), who espoused long-term orientation, discipline, hard work, education, and emotional maturity.  </a:t>
            </a:r>
          </a:p>
          <a:p>
            <a:pPr marL="231775" indent="-231775" eaLnBrk="1" hangingPunct="1">
              <a:buFont typeface="Arial" pitchFamily="34" charset="0"/>
              <a:buChar char="•"/>
              <a:defRPr/>
            </a:pPr>
            <a:r>
              <a:rPr lang="en-US" altLang="en-US" sz="2200" dirty="0">
                <a:solidFill>
                  <a:schemeClr val="tx1"/>
                </a:solidFill>
                <a:latin typeface="+mn-lt"/>
                <a:ea typeface="ＭＳ Ｐゴシック" pitchFamily="34" charset="-128"/>
              </a:rPr>
              <a:t>Short-term orientation is typical in the United States and most other Western countries. </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Hofstede’s Typology </a:t>
            </a:r>
            <a:r>
              <a:rPr lang="en-US" altLang="en-US" sz="2000" b="0" dirty="0">
                <a:latin typeface="Times New Roman" pitchFamily="18" charset="0"/>
                <a:cs typeface="Times New Roman" pitchFamily="18" charset="0"/>
                <a:sym typeface="Times New Roman" pitchFamily="18" charset="0"/>
              </a:rPr>
              <a:t>(5 of 5)</a:t>
            </a:r>
          </a:p>
        </p:txBody>
      </p:sp>
      <p:sp>
        <p:nvSpPr>
          <p:cNvPr id="55299" name="Content Placeholder 2"/>
          <p:cNvSpPr txBox="1">
            <a:spLocks noGrp="1"/>
          </p:cNvSpPr>
          <p:nvPr>
            <p:ph type="body" idx="1"/>
          </p:nvPr>
        </p:nvSpPr>
        <p:spPr>
          <a:xfrm>
            <a:off x="457200" y="1371600"/>
            <a:ext cx="8229600" cy="4525963"/>
          </a:xfrm>
        </p:spPr>
        <p:txBody>
          <a:bodyPr/>
          <a:lstStyle/>
          <a:p>
            <a:pPr marL="231775" indent="-231775" eaLnBrk="1" hangingPunct="1">
              <a:spcBef>
                <a:spcPts val="1200"/>
              </a:spcBef>
              <a:buFont typeface="Arial" pitchFamily="34" charset="0"/>
              <a:buChar char="•"/>
              <a:defRPr/>
            </a:pPr>
            <a:r>
              <a:rPr lang="en-US" altLang="en-US" sz="2400" b="1" i="1" dirty="0">
                <a:solidFill>
                  <a:schemeClr val="tx1"/>
                </a:solidFill>
                <a:latin typeface="+mn-lt"/>
                <a:ea typeface="ＭＳ Ｐゴシック" pitchFamily="34" charset="-128"/>
              </a:rPr>
              <a:t>Indulgence versus restraint</a:t>
            </a:r>
            <a:r>
              <a:rPr lang="en-US" altLang="en-US" sz="2400" dirty="0">
                <a:solidFill>
                  <a:schemeClr val="tx1"/>
                </a:solidFill>
                <a:latin typeface="+mn-lt"/>
                <a:ea typeface="ＭＳ Ｐゴシック" pitchFamily="34" charset="-128"/>
              </a:rPr>
              <a:t> describes the degree to which people in a society attempt to control their impulses and desires. </a:t>
            </a:r>
          </a:p>
          <a:p>
            <a:pPr marL="231775" indent="-231775" eaLnBrk="1" hangingPunct="1">
              <a:spcBef>
                <a:spcPts val="1200"/>
              </a:spcBef>
              <a:buFont typeface="Arial" pitchFamily="34" charset="0"/>
              <a:buChar char="•"/>
              <a:defRPr/>
            </a:pPr>
            <a:r>
              <a:rPr lang="en-US" altLang="en-US" sz="2400" dirty="0">
                <a:solidFill>
                  <a:schemeClr val="tx1"/>
                </a:solidFill>
                <a:latin typeface="+mn-lt"/>
                <a:ea typeface="ＭＳ Ｐゴシック" pitchFamily="34" charset="-128"/>
              </a:rPr>
              <a:t>Members of indulgent societies allow relatively free gratification of their basic and natural human desires related to having fun and generally enjoying life. </a:t>
            </a:r>
          </a:p>
          <a:p>
            <a:pPr marL="231775" indent="-231775" eaLnBrk="1" hangingPunct="1">
              <a:spcBef>
                <a:spcPts val="1200"/>
              </a:spcBef>
              <a:buFont typeface="Arial" pitchFamily="34" charset="0"/>
              <a:buChar char="•"/>
              <a:defRPr/>
            </a:pPr>
            <a:r>
              <a:rPr lang="en-US" altLang="en-US" sz="2400" dirty="0">
                <a:solidFill>
                  <a:schemeClr val="tx1"/>
                </a:solidFill>
                <a:latin typeface="+mn-lt"/>
                <a:ea typeface="ＭＳ Ｐゴシック" pitchFamily="34" charset="-128"/>
              </a:rPr>
              <a:t>Restrained societies believe that such gratification should be curbed and regulated by strict norms.</a:t>
            </a:r>
          </a:p>
          <a:p>
            <a:pPr marL="231775" indent="-231775" eaLnBrk="1" hangingPunct="1">
              <a:spcBef>
                <a:spcPts val="1200"/>
              </a:spcBef>
              <a:buFont typeface="Arial" pitchFamily="34" charset="0"/>
              <a:buChar char="•"/>
              <a:defRPr/>
            </a:pPr>
            <a:r>
              <a:rPr lang="en-US" altLang="en-US" sz="2400" dirty="0">
                <a:solidFill>
                  <a:schemeClr val="tx1"/>
                </a:solidFill>
                <a:latin typeface="+mn-lt"/>
                <a:ea typeface="ＭＳ Ｐゴシック" pitchFamily="34" charset="-128"/>
              </a:rPr>
              <a:t>For example, Denmark, Mexico, and the U.S. score </a:t>
            </a:r>
            <a:br>
              <a:rPr lang="en-US" altLang="en-US" sz="2400" dirty="0">
                <a:solidFill>
                  <a:schemeClr val="tx1"/>
                </a:solidFill>
                <a:latin typeface="+mn-lt"/>
                <a:ea typeface="ＭＳ Ｐゴシック" pitchFamily="34" charset="-128"/>
              </a:rPr>
            </a:br>
            <a:r>
              <a:rPr lang="en-US" altLang="en-US" sz="2400" dirty="0">
                <a:solidFill>
                  <a:schemeClr val="tx1"/>
                </a:solidFill>
                <a:latin typeface="+mn-lt"/>
                <a:ea typeface="ＭＳ Ｐゴシック" pitchFamily="34" charset="-128"/>
              </a:rPr>
              <a:t>high on indulgence.  China, Iraq, and South Korea </a:t>
            </a:r>
            <a:br>
              <a:rPr lang="en-US" altLang="en-US" sz="2400" dirty="0">
                <a:solidFill>
                  <a:schemeClr val="tx1"/>
                </a:solidFill>
                <a:latin typeface="+mn-lt"/>
                <a:ea typeface="ＭＳ Ｐゴシック" pitchFamily="34" charset="-128"/>
              </a:rPr>
            </a:br>
            <a:r>
              <a:rPr lang="en-US" altLang="en-US" sz="2400" dirty="0">
                <a:solidFill>
                  <a:schemeClr val="tx1"/>
                </a:solidFill>
                <a:latin typeface="+mn-lt"/>
                <a:ea typeface="ＭＳ Ｐゴシック" pitchFamily="34" charset="-128"/>
              </a:rPr>
              <a:t>score high on restraint.  </a:t>
            </a:r>
          </a:p>
        </p:txBody>
      </p:sp>
      <p:pic>
        <p:nvPicPr>
          <p:cNvPr id="4" name="Picture 3">
            <a:extLst>
              <a:ext uri="{FF2B5EF4-FFF2-40B4-BE49-F238E27FC236}">
                <a16:creationId xmlns:a16="http://schemas.microsoft.com/office/drawing/2014/main" id="{67A5B243-6772-42A2-B61E-1278EE9290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7277" y="5715000"/>
            <a:ext cx="520427" cy="665796"/>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Deal vs. Relationship Orientation</a:t>
            </a:r>
          </a:p>
        </p:txBody>
      </p:sp>
      <p:sp>
        <p:nvSpPr>
          <p:cNvPr id="55299" name="Content Placeholder 2"/>
          <p:cNvSpPr txBox="1">
            <a:spLocks noGrp="1"/>
          </p:cNvSpPr>
          <p:nvPr>
            <p:ph type="body" idx="1"/>
          </p:nvPr>
        </p:nvSpPr>
        <p:spPr/>
        <p:txBody>
          <a:bodyPr/>
          <a:lstStyle/>
          <a:p>
            <a:pPr eaLnBrk="1" hangingPunct="1">
              <a:defRPr/>
            </a:pPr>
            <a:r>
              <a:rPr lang="en-US" altLang="en-US" sz="2400" u="sng" dirty="0">
                <a:latin typeface="+mn-lt"/>
              </a:rPr>
              <a:t>In deal-oriented cultures</a:t>
            </a:r>
            <a:r>
              <a:rPr lang="en-US" altLang="en-US" sz="2400" dirty="0">
                <a:latin typeface="+mn-lt"/>
              </a:rPr>
              <a:t>, managers focus on the task at hand, are impersonal, typically use contracts, and want to just “get down to business.” Examples:  Australia, Northern Europe, and North America.</a:t>
            </a:r>
          </a:p>
          <a:p>
            <a:pPr eaLnBrk="1" hangingPunct="1">
              <a:defRPr/>
            </a:pPr>
            <a:r>
              <a:rPr lang="en-US" altLang="en-US" sz="2400" u="sng" dirty="0">
                <a:latin typeface="+mn-lt"/>
              </a:rPr>
              <a:t>In relationship-oriented cultures</a:t>
            </a:r>
            <a:r>
              <a:rPr lang="en-US" altLang="en-US" sz="2400" dirty="0">
                <a:latin typeface="+mn-lt"/>
              </a:rPr>
              <a:t>, managers value affiliations with people, rapport, and getting to know the other party in business interactions.  Relationships are more important than individual deals; Trust is much valued in business agreements. Examples: China, Japan, Latin American countries. It took nine years for Volkswagen to negotiate a car factory in China.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Guanxi: Important in Business in China</a:t>
            </a:r>
          </a:p>
        </p:txBody>
      </p:sp>
      <p:sp>
        <p:nvSpPr>
          <p:cNvPr id="55299" name="Content Placeholder 2"/>
          <p:cNvSpPr txBox="1">
            <a:spLocks noGrp="1"/>
          </p:cNvSpPr>
          <p:nvPr>
            <p:ph type="body" idx="1"/>
          </p:nvPr>
        </p:nvSpPr>
        <p:spPr>
          <a:xfrm>
            <a:off x="457200" y="1447801"/>
            <a:ext cx="8229600" cy="3505199"/>
          </a:xfrm>
        </p:spPr>
        <p:txBody>
          <a:bodyPr/>
          <a:lstStyle/>
          <a:p>
            <a:pPr eaLnBrk="1" hangingPunct="1">
              <a:defRPr/>
            </a:pPr>
            <a:r>
              <a:rPr lang="en-US" altLang="en-US" sz="2300" dirty="0">
                <a:latin typeface="+mn-lt"/>
              </a:rPr>
              <a:t>Refers to social connections and relationships based on mutual benefits. </a:t>
            </a:r>
          </a:p>
          <a:p>
            <a:pPr eaLnBrk="1" hangingPunct="1">
              <a:defRPr/>
            </a:pPr>
            <a:r>
              <a:rPr lang="en-US" altLang="en-US" sz="2300" dirty="0">
                <a:latin typeface="+mn-lt"/>
              </a:rPr>
              <a:t>Emphasizes reciprocal exchange of favors as well as mutual obligations.</a:t>
            </a:r>
          </a:p>
          <a:p>
            <a:pPr eaLnBrk="1" hangingPunct="1">
              <a:defRPr/>
            </a:pPr>
            <a:r>
              <a:rPr lang="en-US" altLang="en-US" sz="2300" dirty="0">
                <a:latin typeface="+mn-lt"/>
              </a:rPr>
              <a:t>Rooted in ancient Confucian philosophy, which  values social hierarchy and reciprocity.</a:t>
            </a:r>
          </a:p>
          <a:p>
            <a:pPr eaLnBrk="1" hangingPunct="1">
              <a:defRPr/>
            </a:pPr>
            <a:r>
              <a:rPr lang="en-US" altLang="en-US" sz="2300" dirty="0">
                <a:latin typeface="+mn-lt"/>
              </a:rPr>
              <a:t>Engenders trust, thereby serving as a </a:t>
            </a:r>
            <a:br>
              <a:rPr lang="en-US" altLang="en-US" sz="2300" dirty="0">
                <a:latin typeface="+mn-lt"/>
              </a:rPr>
            </a:br>
            <a:r>
              <a:rPr lang="en-US" altLang="en-US" sz="2300" dirty="0">
                <a:latin typeface="+mn-lt"/>
              </a:rPr>
              <a:t>form of insurance in a potentially</a:t>
            </a:r>
            <a:r>
              <a:rPr lang="en-US" altLang="en-US" sz="2300" baseline="0" dirty="0">
                <a:latin typeface="+mn-lt"/>
              </a:rPr>
              <a:t> </a:t>
            </a:r>
            <a:r>
              <a:rPr lang="en-US" altLang="en-US" sz="2300" dirty="0">
                <a:latin typeface="+mn-lt"/>
              </a:rPr>
              <a:t>risky </a:t>
            </a:r>
            <a:br>
              <a:rPr lang="en-US" altLang="en-US" sz="2300" dirty="0">
                <a:latin typeface="+mn-lt"/>
              </a:rPr>
            </a:br>
            <a:r>
              <a:rPr lang="en-US" altLang="en-US" sz="2300" dirty="0">
                <a:latin typeface="+mn-lt"/>
              </a:rPr>
              <a:t>business</a:t>
            </a:r>
            <a:r>
              <a:rPr lang="en-US" altLang="en-US" sz="2300" baseline="0" dirty="0">
                <a:latin typeface="+mn-lt"/>
              </a:rPr>
              <a:t> </a:t>
            </a:r>
            <a:r>
              <a:rPr lang="en-US" altLang="en-US" sz="2300" dirty="0">
                <a:latin typeface="+mn-lt"/>
              </a:rPr>
              <a:t>environment.</a:t>
            </a:r>
          </a:p>
        </p:txBody>
      </p:sp>
      <p:pic>
        <p:nvPicPr>
          <p:cNvPr id="96260" name="Picture 3" descr="Decorative image.&#10;"/>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6395" y="4419601"/>
            <a:ext cx="2740406" cy="201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tle 1"/>
          <p:cNvSpPr txBox="1">
            <a:spLocks noGrp="1"/>
          </p:cNvSpPr>
          <p:nvPr>
            <p:ph type="title"/>
          </p:nvPr>
        </p:nvSpPr>
        <p:spPr>
          <a:xfrm>
            <a:off x="457200" y="228600"/>
            <a:ext cx="8229600" cy="1066800"/>
          </a:xfrm>
        </p:spPr>
        <p:txBody>
          <a:bodyPr anchor="b"/>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National, Professional, and Corporate Culture </a:t>
            </a:r>
          </a:p>
        </p:txBody>
      </p:sp>
      <p:sp>
        <p:nvSpPr>
          <p:cNvPr id="3" name="Text Placeholder 3"/>
          <p:cNvSpPr>
            <a:spLocks noGrp="1"/>
          </p:cNvSpPr>
          <p:nvPr>
            <p:ph type="body" idx="1"/>
          </p:nvPr>
        </p:nvSpPr>
        <p:spPr>
          <a:xfrm>
            <a:off x="457200" y="5715000"/>
            <a:ext cx="8229600" cy="569913"/>
          </a:xfrm>
        </p:spPr>
        <p:txBody>
          <a:bodyPr/>
          <a:lstStyle/>
          <a:p>
            <a:pPr eaLnBrk="1" hangingPunct="1">
              <a:defRPr/>
            </a:pPr>
            <a:r>
              <a:rPr lang="en-US" altLang="en-US" sz="1200" dirty="0">
                <a:latin typeface="+mn-lt"/>
              </a:rPr>
              <a:t>Source: Based on V. Terpstra and K. David, Cultural Environment of International Business, 3rd ed. (Cincinnati, OH: South-Western,1991).</a:t>
            </a:r>
          </a:p>
        </p:txBody>
      </p:sp>
      <p:pic>
        <p:nvPicPr>
          <p:cNvPr id="2" name="Picture 1">
            <a:extLst>
              <a:ext uri="{FF2B5EF4-FFF2-40B4-BE49-F238E27FC236}">
                <a16:creationId xmlns:a16="http://schemas.microsoft.com/office/drawing/2014/main" id="{563E9C7F-723A-4A73-B610-0E4F92BFB142}"/>
              </a:ext>
            </a:extLst>
          </p:cNvPr>
          <p:cNvPicPr>
            <a:picLocks noChangeAspect="1"/>
          </p:cNvPicPr>
          <p:nvPr/>
        </p:nvPicPr>
        <p:blipFill>
          <a:blip r:embed="rId3"/>
          <a:stretch>
            <a:fillRect/>
          </a:stretch>
        </p:blipFill>
        <p:spPr>
          <a:xfrm>
            <a:off x="1981200" y="1219200"/>
            <a:ext cx="5529262" cy="4516001"/>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Key Concepts</a:t>
            </a:r>
          </a:p>
        </p:txBody>
      </p:sp>
      <p:sp>
        <p:nvSpPr>
          <p:cNvPr id="16387" name="Content Placeholder 2"/>
          <p:cNvSpPr>
            <a:spLocks noGrp="1"/>
          </p:cNvSpPr>
          <p:nvPr>
            <p:ph type="body" idx="1"/>
          </p:nvPr>
        </p:nvSpPr>
        <p:spPr>
          <a:xfrm>
            <a:off x="457200" y="1371600"/>
            <a:ext cx="8229600" cy="4525963"/>
          </a:xfrm>
        </p:spPr>
        <p:txBody>
          <a:bodyPr/>
          <a:lstStyle/>
          <a:p>
            <a:pPr eaLnBrk="1" hangingPunct="1">
              <a:defRPr/>
            </a:pPr>
            <a:r>
              <a:rPr lang="en-US" altLang="en-US" sz="2100" dirty="0">
                <a:latin typeface="+mn-lt"/>
              </a:rPr>
              <a:t>Culture: The values, beliefs, customs, arts, and other products of human thought and work that characterize the people of a given society.</a:t>
            </a:r>
          </a:p>
          <a:p>
            <a:pPr eaLnBrk="1" hangingPunct="1">
              <a:defRPr/>
            </a:pPr>
            <a:r>
              <a:rPr lang="en-US" altLang="en-US" sz="2100" dirty="0">
                <a:latin typeface="+mn-lt"/>
              </a:rPr>
              <a:t>Cross-cultural risk: A situation or event where a cultural miscommunication puts some human value at stake. It arises in environments comprised of unfamiliar languages, and unique values, beliefs, and behaviors</a:t>
            </a:r>
          </a:p>
          <a:p>
            <a:pPr eaLnBrk="1" hangingPunct="1">
              <a:defRPr/>
            </a:pPr>
            <a:r>
              <a:rPr lang="en-US" altLang="en-US" sz="2100" dirty="0">
                <a:latin typeface="+mn-lt"/>
              </a:rPr>
              <a:t>Socialization: The process of learning the rules and behavioral patterns appropriate to one's society.</a:t>
            </a:r>
          </a:p>
          <a:p>
            <a:pPr eaLnBrk="1" hangingPunct="1">
              <a:defRPr/>
            </a:pPr>
            <a:r>
              <a:rPr lang="en-US" altLang="en-US" sz="2100" dirty="0">
                <a:latin typeface="+mn-lt"/>
              </a:rPr>
              <a:t>Acculturation: The process of adjusting and adapting to </a:t>
            </a:r>
            <a:br>
              <a:rPr lang="en-US" altLang="en-US" sz="2100" dirty="0">
                <a:latin typeface="+mn-lt"/>
              </a:rPr>
            </a:br>
            <a:r>
              <a:rPr lang="en-US" altLang="en-US" sz="2100" dirty="0">
                <a:latin typeface="+mn-lt"/>
              </a:rPr>
              <a:t>a culture other than one's own; commonly experienced </a:t>
            </a:r>
            <a:br>
              <a:rPr lang="en-US" altLang="en-US" sz="2100" dirty="0">
                <a:latin typeface="+mn-lt"/>
              </a:rPr>
            </a:br>
            <a:r>
              <a:rPr lang="en-US" altLang="en-US" sz="2100" dirty="0">
                <a:latin typeface="+mn-lt"/>
              </a:rPr>
              <a:t>by expatriate workers. </a:t>
            </a:r>
          </a:p>
        </p:txBody>
      </p:sp>
      <p:pic>
        <p:nvPicPr>
          <p:cNvPr id="4" name="Picture 3">
            <a:extLst>
              <a:ext uri="{FF2B5EF4-FFF2-40B4-BE49-F238E27FC236}">
                <a16:creationId xmlns:a16="http://schemas.microsoft.com/office/drawing/2014/main" id="{2DE8D06A-49A2-43EB-9FBF-8A999B16F5E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7277" y="5715000"/>
            <a:ext cx="520427" cy="665796"/>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Managerial Orientations </a:t>
            </a:r>
          </a:p>
        </p:txBody>
      </p:sp>
      <p:sp>
        <p:nvSpPr>
          <p:cNvPr id="55299" name="Content Placeholder 2"/>
          <p:cNvSpPr txBox="1">
            <a:spLocks noGrp="1"/>
          </p:cNvSpPr>
          <p:nvPr>
            <p:ph type="body" idx="1"/>
          </p:nvPr>
        </p:nvSpPr>
        <p:spPr>
          <a:xfrm>
            <a:off x="457200" y="1371600"/>
            <a:ext cx="8229600" cy="4525963"/>
          </a:xfrm>
        </p:spPr>
        <p:txBody>
          <a:bodyPr/>
          <a:lstStyle/>
          <a:p>
            <a:pPr eaLnBrk="1" hangingPunct="1">
              <a:defRPr/>
            </a:pPr>
            <a:r>
              <a:rPr lang="en-US" altLang="en-US" sz="2400" b="1" dirty="0">
                <a:latin typeface="+mn-lt"/>
              </a:rPr>
              <a:t>Ethnocentric orientation</a:t>
            </a:r>
            <a:r>
              <a:rPr lang="en-US" altLang="en-US" sz="2400" dirty="0">
                <a:latin typeface="+mn-lt"/>
              </a:rPr>
              <a:t>: Using our own culture as the standard for judging other cultures.</a:t>
            </a:r>
          </a:p>
          <a:p>
            <a:pPr eaLnBrk="1" hangingPunct="1">
              <a:defRPr/>
            </a:pPr>
            <a:r>
              <a:rPr lang="en-US" altLang="en-US" sz="2400" b="1" dirty="0">
                <a:latin typeface="+mn-lt"/>
              </a:rPr>
              <a:t>Polycentric orientation</a:t>
            </a:r>
            <a:r>
              <a:rPr lang="en-US" altLang="en-US" sz="2400" dirty="0">
                <a:latin typeface="+mn-lt"/>
              </a:rPr>
              <a:t>: A mindset in which the manager develops a greater affinity for the country in which he or she works than for the home country.	</a:t>
            </a:r>
          </a:p>
          <a:p>
            <a:pPr eaLnBrk="1" hangingPunct="1">
              <a:defRPr/>
            </a:pPr>
            <a:r>
              <a:rPr lang="en-US" altLang="en-US" sz="2400" b="1" dirty="0">
                <a:latin typeface="+mn-lt"/>
              </a:rPr>
              <a:t>Geocentric orientation</a:t>
            </a:r>
            <a:r>
              <a:rPr lang="en-US" altLang="en-US" sz="2400" dirty="0">
                <a:latin typeface="+mn-lt"/>
              </a:rPr>
              <a:t>: A global mindset in which the manager is able to understand a business or market without regard to national boundaries.</a:t>
            </a:r>
            <a:br>
              <a:rPr lang="en-US" altLang="en-US" sz="2400" dirty="0">
                <a:latin typeface="+mn-lt"/>
              </a:rPr>
            </a:br>
            <a:br>
              <a:rPr lang="en-US" altLang="en-US" sz="2400" dirty="0">
                <a:latin typeface="+mn-lt"/>
              </a:rPr>
            </a:br>
            <a:r>
              <a:rPr lang="en-US" altLang="en-US" sz="2400" dirty="0">
                <a:latin typeface="+mn-lt"/>
              </a:rPr>
              <a:t>Managers should strive for a geocentric orientation.</a:t>
            </a:r>
          </a:p>
        </p:txBody>
      </p:sp>
      <p:pic>
        <p:nvPicPr>
          <p:cNvPr id="4" name="Picture 3">
            <a:extLst>
              <a:ext uri="{FF2B5EF4-FFF2-40B4-BE49-F238E27FC236}">
                <a16:creationId xmlns:a16="http://schemas.microsoft.com/office/drawing/2014/main" id="{FD9D79B0-3C42-485A-8A9F-C472E784A8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7277" y="5715000"/>
            <a:ext cx="520427" cy="66579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Culture is linked with particular </a:t>
            </a:r>
            <a:br>
              <a:rPr lang="en-US" altLang="en-US" dirty="0">
                <a:latin typeface="Times New Roman" pitchFamily="18" charset="0"/>
                <a:cs typeface="Times New Roman" pitchFamily="18" charset="0"/>
                <a:sym typeface="Times New Roman" pitchFamily="18" charset="0"/>
              </a:rPr>
            </a:br>
            <a:r>
              <a:rPr lang="en-US" altLang="en-US" dirty="0">
                <a:latin typeface="Times New Roman" pitchFamily="18" charset="0"/>
                <a:cs typeface="Times New Roman" pitchFamily="18" charset="0"/>
                <a:sym typeface="Times New Roman" pitchFamily="18" charset="0"/>
              </a:rPr>
              <a:t>groups based on various factors, including: </a:t>
            </a:r>
          </a:p>
        </p:txBody>
      </p:sp>
      <p:sp>
        <p:nvSpPr>
          <p:cNvPr id="55299" name="Content Placeholder 2"/>
          <p:cNvSpPr txBox="1">
            <a:spLocks noGrp="1"/>
          </p:cNvSpPr>
          <p:nvPr>
            <p:ph type="body" idx="1"/>
          </p:nvPr>
        </p:nvSpPr>
        <p:spPr>
          <a:xfrm>
            <a:off x="304800" y="1493837"/>
            <a:ext cx="8610600" cy="4525963"/>
          </a:xfrm>
        </p:spPr>
        <p:txBody>
          <a:bodyPr/>
          <a:lstStyle/>
          <a:p>
            <a:pPr eaLnBrk="1" hangingPunct="1">
              <a:spcBef>
                <a:spcPts val="600"/>
              </a:spcBef>
              <a:defRPr/>
            </a:pPr>
            <a:r>
              <a:rPr lang="en-US" altLang="en-US" sz="2300" dirty="0">
                <a:latin typeface="+mn-lt"/>
              </a:rPr>
              <a:t>Geography. Different levels – the world, the nation, the region, cities –  elicit unique cultural perspectives.</a:t>
            </a:r>
          </a:p>
          <a:p>
            <a:pPr eaLnBrk="1" hangingPunct="1">
              <a:spcBef>
                <a:spcPts val="600"/>
              </a:spcBef>
              <a:defRPr/>
            </a:pPr>
            <a:r>
              <a:rPr lang="en-US" altLang="en-US" sz="2300" dirty="0">
                <a:latin typeface="+mn-lt"/>
              </a:rPr>
              <a:t>Ethnicity. For example, people of African, Indian, and Latino heritage tend to perceive reality differently.</a:t>
            </a:r>
          </a:p>
          <a:p>
            <a:pPr eaLnBrk="1" hangingPunct="1">
              <a:spcBef>
                <a:spcPts val="600"/>
              </a:spcBef>
              <a:defRPr/>
            </a:pPr>
            <a:r>
              <a:rPr lang="en-US" altLang="en-US" sz="2300" dirty="0">
                <a:latin typeface="+mn-lt"/>
              </a:rPr>
              <a:t>Gender. Men and women often experience the world differently.</a:t>
            </a:r>
          </a:p>
          <a:p>
            <a:pPr eaLnBrk="1" hangingPunct="1">
              <a:spcBef>
                <a:spcPts val="600"/>
              </a:spcBef>
              <a:defRPr/>
            </a:pPr>
            <a:r>
              <a:rPr lang="en-US" altLang="en-US" sz="2300" dirty="0">
                <a:latin typeface="+mn-lt"/>
              </a:rPr>
              <a:t>Age. Seniors, baby boomers, teenagers, and children perceive their worlds differently.</a:t>
            </a:r>
          </a:p>
          <a:p>
            <a:pPr eaLnBrk="1" hangingPunct="1">
              <a:spcBef>
                <a:spcPts val="600"/>
              </a:spcBef>
              <a:defRPr/>
            </a:pPr>
            <a:r>
              <a:rPr lang="en-US" altLang="en-US" sz="2300" dirty="0">
                <a:latin typeface="+mn-lt"/>
              </a:rPr>
              <a:t>Language. Language both reflects, and is reflected by, cultural differences.</a:t>
            </a:r>
          </a:p>
          <a:p>
            <a:pPr eaLnBrk="1" hangingPunct="1">
              <a:spcBef>
                <a:spcPts val="600"/>
              </a:spcBef>
              <a:defRPr/>
            </a:pPr>
            <a:r>
              <a:rPr lang="en-US" altLang="en-US" sz="2300" dirty="0">
                <a:latin typeface="+mn-lt"/>
              </a:rPr>
              <a:t>Occupation. Perspectives differ among blue collar workers, professionals, or artists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Title 1"/>
          <p:cNvSpPr txBox="1">
            <a:spLocks noGrp="1"/>
          </p:cNvSpPr>
          <p:nvPr>
            <p:ph type="title"/>
          </p:nvPr>
        </p:nvSpPr>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Managerial Guidelines for Cross-Cultural Success</a:t>
            </a:r>
          </a:p>
        </p:txBody>
      </p:sp>
      <p:sp>
        <p:nvSpPr>
          <p:cNvPr id="55299" name="Content Placeholder 2"/>
          <p:cNvSpPr txBox="1">
            <a:spLocks noGrp="1"/>
          </p:cNvSpPr>
          <p:nvPr>
            <p:ph type="body" idx="1"/>
          </p:nvPr>
        </p:nvSpPr>
        <p:spPr>
          <a:xfrm>
            <a:off x="457200" y="1600201"/>
            <a:ext cx="8229600" cy="2362200"/>
          </a:xfrm>
        </p:spPr>
        <p:txBody>
          <a:bodyPr/>
          <a:lstStyle/>
          <a:p>
            <a:pPr eaLnBrk="1" hangingPunct="1">
              <a:defRPr/>
            </a:pPr>
            <a:r>
              <a:rPr lang="en-US" altLang="en-US" sz="2400" dirty="0">
                <a:latin typeface="+mn-lt"/>
              </a:rPr>
              <a:t>Acquire factual and interpretive knowledge about the other culture; try to speak their language.</a:t>
            </a:r>
          </a:p>
          <a:p>
            <a:pPr eaLnBrk="1" hangingPunct="1">
              <a:defRPr/>
            </a:pPr>
            <a:r>
              <a:rPr lang="en-US" altLang="en-US" sz="2400" dirty="0">
                <a:latin typeface="+mn-lt"/>
              </a:rPr>
              <a:t>Avoid cultural bias.  </a:t>
            </a:r>
          </a:p>
          <a:p>
            <a:pPr eaLnBrk="1" hangingPunct="1">
              <a:defRPr/>
            </a:pPr>
            <a:r>
              <a:rPr lang="en-US" altLang="en-US" sz="2400" dirty="0">
                <a:latin typeface="+mn-lt"/>
              </a:rPr>
              <a:t>Develop cross-cultural skills, </a:t>
            </a:r>
            <a:br>
              <a:rPr lang="en-US" altLang="en-US" sz="2400" dirty="0">
                <a:latin typeface="+mn-lt"/>
              </a:rPr>
            </a:br>
            <a:r>
              <a:rPr lang="en-US" altLang="en-US" sz="2400" dirty="0">
                <a:latin typeface="+mn-lt"/>
              </a:rPr>
              <a:t>such as perceptiveness, </a:t>
            </a:r>
            <a:br>
              <a:rPr lang="en-US" altLang="en-US" sz="2400" dirty="0">
                <a:latin typeface="+mn-lt"/>
              </a:rPr>
            </a:br>
            <a:r>
              <a:rPr lang="en-US" altLang="en-US" sz="2400" dirty="0">
                <a:latin typeface="+mn-lt"/>
              </a:rPr>
              <a:t>interpersonal skills, adaptability </a:t>
            </a:r>
          </a:p>
        </p:txBody>
      </p:sp>
      <p:pic>
        <p:nvPicPr>
          <p:cNvPr id="104452" name="Picture 3" descr="Decorative image.&#10;"/>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2583386"/>
            <a:ext cx="2895624" cy="3665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Managerial Guidelines</a:t>
            </a:r>
          </a:p>
        </p:txBody>
      </p:sp>
      <p:sp>
        <p:nvSpPr>
          <p:cNvPr id="55299" name="Content Placeholder 2"/>
          <p:cNvSpPr txBox="1">
            <a:spLocks noGrp="1"/>
          </p:cNvSpPr>
          <p:nvPr>
            <p:ph type="body" idx="1"/>
          </p:nvPr>
        </p:nvSpPr>
        <p:spPr>
          <a:xfrm>
            <a:off x="457200" y="1295400"/>
            <a:ext cx="8229600" cy="4525963"/>
          </a:xfrm>
        </p:spPr>
        <p:txBody>
          <a:bodyPr/>
          <a:lstStyle/>
          <a:p>
            <a:pPr eaLnBrk="1" hangingPunct="1">
              <a:defRPr/>
            </a:pPr>
            <a:r>
              <a:rPr lang="en-US" altLang="en-US" sz="2200" u="sng" dirty="0">
                <a:latin typeface="+mn-lt"/>
              </a:rPr>
              <a:t>Self-reference criterion</a:t>
            </a:r>
            <a:r>
              <a:rPr lang="en-US" altLang="en-US" sz="2200" dirty="0">
                <a:latin typeface="+mn-lt"/>
              </a:rPr>
              <a:t>: The tendency to view other cultures through the lens of one's own culture- understanding this is the first step.</a:t>
            </a:r>
          </a:p>
          <a:p>
            <a:pPr eaLnBrk="1" hangingPunct="1">
              <a:defRPr/>
            </a:pPr>
            <a:r>
              <a:rPr lang="en-US" altLang="en-US" sz="2200" dirty="0">
                <a:latin typeface="+mn-lt"/>
              </a:rPr>
              <a:t>Critical incident analysis: A method for analyzing awkward situations in cross cultural interactions by developing empathy for other points of view. </a:t>
            </a:r>
          </a:p>
          <a:p>
            <a:pPr lvl="1" eaLnBrk="1" hangingPunct="1">
              <a:defRPr/>
            </a:pPr>
            <a:r>
              <a:rPr lang="en-US" altLang="en-US" sz="2200" dirty="0">
                <a:latin typeface="+mn-lt"/>
              </a:rPr>
              <a:t>Identify situations where you need to be culturally aware to interact effectively with people from another culture.</a:t>
            </a:r>
          </a:p>
          <a:p>
            <a:pPr lvl="1" eaLnBrk="1" hangingPunct="1">
              <a:defRPr/>
            </a:pPr>
            <a:r>
              <a:rPr lang="en-US" altLang="en-US" sz="2200" dirty="0">
                <a:latin typeface="+mn-lt"/>
              </a:rPr>
              <a:t>When confronted with “strange” or awkward behavior, discipline yourself to not make judgments. </a:t>
            </a:r>
          </a:p>
          <a:p>
            <a:pPr lvl="1" eaLnBrk="1" hangingPunct="1">
              <a:defRPr/>
            </a:pPr>
            <a:r>
              <a:rPr lang="en-US" altLang="en-US" sz="2200" dirty="0">
                <a:latin typeface="+mn-lt"/>
              </a:rPr>
              <a:t>Develop your best interpretation of the foreigner’s behavior, and formulate your response.  </a:t>
            </a:r>
          </a:p>
          <a:p>
            <a:pPr lvl="1" eaLnBrk="1" hangingPunct="1">
              <a:defRPr/>
            </a:pPr>
            <a:r>
              <a:rPr lang="en-US" altLang="en-US" sz="2200" dirty="0">
                <a:latin typeface="+mn-lt"/>
              </a:rPr>
              <a:t>Learn from this process and continuously improve.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txBox="1">
            <a:spLocks noGrp="1"/>
          </p:cNvSpPr>
          <p:nvPr>
            <p:ph type="title"/>
          </p:nvPr>
        </p:nvSpPr>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Personality Traits for Cross-Cultural Proficiency</a:t>
            </a:r>
          </a:p>
        </p:txBody>
      </p:sp>
      <p:sp>
        <p:nvSpPr>
          <p:cNvPr id="55299" name="Content Placeholder 2"/>
          <p:cNvSpPr txBox="1">
            <a:spLocks noGrp="1"/>
          </p:cNvSpPr>
          <p:nvPr>
            <p:ph type="body" idx="1"/>
          </p:nvPr>
        </p:nvSpPr>
        <p:spPr/>
        <p:txBody>
          <a:bodyPr/>
          <a:lstStyle/>
          <a:p>
            <a:pPr eaLnBrk="1" hangingPunct="1">
              <a:defRPr/>
            </a:pPr>
            <a:r>
              <a:rPr lang="en-US" altLang="en-US" sz="2300" dirty="0">
                <a:latin typeface="+mn-lt"/>
              </a:rPr>
              <a:t>Tolerance for ambiguity: Ability to tolerate uncertainty </a:t>
            </a:r>
            <a:br>
              <a:rPr lang="en-US" altLang="en-US" sz="2300" dirty="0">
                <a:latin typeface="+mn-lt"/>
              </a:rPr>
            </a:br>
            <a:r>
              <a:rPr lang="en-US" altLang="en-US" sz="2300" dirty="0">
                <a:latin typeface="+mn-lt"/>
              </a:rPr>
              <a:t>and lack of clarity in the thinking and actions of others.</a:t>
            </a:r>
          </a:p>
          <a:p>
            <a:pPr eaLnBrk="1" hangingPunct="1">
              <a:defRPr/>
            </a:pPr>
            <a:r>
              <a:rPr lang="en-US" altLang="en-US" sz="2300" dirty="0">
                <a:latin typeface="+mn-lt"/>
              </a:rPr>
              <a:t>Perceptiveness: Ability to closely observe and comprehend subtle information in the speech and behavior of others.</a:t>
            </a:r>
          </a:p>
          <a:p>
            <a:pPr eaLnBrk="1" hangingPunct="1">
              <a:defRPr/>
            </a:pPr>
            <a:r>
              <a:rPr lang="en-US" altLang="en-US" sz="2300" dirty="0">
                <a:latin typeface="+mn-lt"/>
              </a:rPr>
              <a:t>Valuing personal relationships: Ability to appreciate personal relationships; which are often more important than achieving one-time goals or “winning” arguments.</a:t>
            </a:r>
          </a:p>
          <a:p>
            <a:pPr eaLnBrk="1" hangingPunct="1">
              <a:defRPr/>
            </a:pPr>
            <a:r>
              <a:rPr lang="en-US" altLang="en-US" sz="2300" dirty="0">
                <a:latin typeface="+mn-lt"/>
              </a:rPr>
              <a:t>Flexibility and adaptability: Ability to be creative in </a:t>
            </a:r>
            <a:br>
              <a:rPr lang="en-US" altLang="en-US" sz="2300" dirty="0">
                <a:latin typeface="+mn-lt"/>
              </a:rPr>
            </a:br>
            <a:r>
              <a:rPr lang="en-US" altLang="en-US" sz="2300" dirty="0">
                <a:latin typeface="+mn-lt"/>
              </a:rPr>
              <a:t>devising innovative solutions, be open-minded about outcomes, and show “grace under pressure”.</a:t>
            </a:r>
          </a:p>
        </p:txBody>
      </p:sp>
      <p:pic>
        <p:nvPicPr>
          <p:cNvPr id="4" name="Picture 3">
            <a:extLst>
              <a:ext uri="{FF2B5EF4-FFF2-40B4-BE49-F238E27FC236}">
                <a16:creationId xmlns:a16="http://schemas.microsoft.com/office/drawing/2014/main" id="{1E6986DF-6353-4843-976C-1839169F7E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7277" y="5715000"/>
            <a:ext cx="520427" cy="665796"/>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385" name="Title 1"/>
          <p:cNvSpPr txBox="1">
            <a:spLocks noGrp="1"/>
          </p:cNvSpPr>
          <p:nvPr>
            <p:ph type="title"/>
          </p:nvPr>
        </p:nvSpPr>
        <p:spPr>
          <a:prstGeom prst="rect">
            <a:avLst/>
          </a:prstGeom>
        </p:spPr>
        <p:txBody>
          <a:bodyPr lIns="91425" tIns="91425" rIns="91425" bIns="91425" anchor="b" anchorCtr="0">
            <a:noAutofit/>
          </a:bodyPr>
          <a:lstStyle/>
          <a:p>
            <a:pPr lvl="0">
              <a:spcBef>
                <a:spcPts val="0"/>
              </a:spcBef>
              <a:buClr>
                <a:schemeClr val="lt2"/>
              </a:buClr>
              <a:buSzPct val="25000"/>
              <a:buFont typeface="Times New Roman"/>
              <a:buNone/>
            </a:pPr>
            <a:r>
              <a:rPr lang="en-US" dirty="0">
                <a:solidFill>
                  <a:schemeClr val="lt2"/>
                </a:solidFill>
              </a:rPr>
              <a:t>Copyright</a:t>
            </a:r>
          </a:p>
        </p:txBody>
      </p:sp>
      <p:pic>
        <p:nvPicPr>
          <p:cNvPr id="386"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preferRelativeResize="0"/>
          <p:nvPr/>
        </p:nvPicPr>
        <p:blipFill>
          <a:blip r:embed="rId3"/>
          <a:stretch>
            <a:fillRect/>
          </a:stretch>
        </p:blipFill>
        <p:spPr>
          <a:xfrm>
            <a:off x="862012" y="2310096"/>
            <a:ext cx="7419975" cy="2466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Culture Is…</a:t>
            </a:r>
          </a:p>
        </p:txBody>
      </p:sp>
      <p:sp>
        <p:nvSpPr>
          <p:cNvPr id="20483" name="Content Placeholder 2"/>
          <p:cNvSpPr txBox="1">
            <a:spLocks noGrp="1"/>
          </p:cNvSpPr>
          <p:nvPr>
            <p:ph type="body" idx="1"/>
          </p:nvPr>
        </p:nvSpPr>
        <p:spPr>
          <a:xfrm>
            <a:off x="381000" y="1447800"/>
            <a:ext cx="6096000" cy="4525963"/>
          </a:xfrm>
        </p:spPr>
        <p:txBody>
          <a:bodyPr/>
          <a:lstStyle/>
          <a:p>
            <a:pPr eaLnBrk="1" hangingPunct="1">
              <a:defRPr/>
            </a:pPr>
            <a:r>
              <a:rPr lang="en-US" altLang="en-US" sz="2400" u="sng" dirty="0">
                <a:latin typeface="+mn-lt"/>
              </a:rPr>
              <a:t>Not right or wrong – It is relative.</a:t>
            </a:r>
            <a:r>
              <a:rPr lang="en-US" altLang="en-US" sz="2400" u="sng" baseline="0" dirty="0">
                <a:latin typeface="+mn-lt"/>
              </a:rPr>
              <a:t> </a:t>
            </a:r>
            <a:r>
              <a:rPr lang="en-US" altLang="en-US" sz="2400" u="sng" dirty="0">
                <a:latin typeface="+mn-lt"/>
              </a:rPr>
              <a:t>There is no cultural absolute</a:t>
            </a:r>
            <a:r>
              <a:rPr lang="en-US" altLang="en-US" sz="2400" dirty="0">
                <a:latin typeface="+mn-lt"/>
              </a:rPr>
              <a:t>. Different nationalities simply perceive the world differently.</a:t>
            </a:r>
          </a:p>
          <a:p>
            <a:pPr eaLnBrk="1" hangingPunct="1">
              <a:defRPr/>
            </a:pPr>
            <a:r>
              <a:rPr lang="en-US" altLang="en-US" sz="2400" dirty="0">
                <a:latin typeface="+mn-lt"/>
              </a:rPr>
              <a:t>Not about individual behavior – It is about groups. It is a collective phenomenon of shared values and meanings.</a:t>
            </a:r>
          </a:p>
          <a:p>
            <a:pPr eaLnBrk="1" hangingPunct="1">
              <a:defRPr/>
            </a:pPr>
            <a:r>
              <a:rPr lang="en-US" altLang="en-US" sz="2400" u="sng" dirty="0">
                <a:latin typeface="+mn-lt"/>
              </a:rPr>
              <a:t>Not inherited </a:t>
            </a:r>
            <a:r>
              <a:rPr lang="en-US" altLang="en-US" sz="2400" dirty="0">
                <a:latin typeface="+mn-lt"/>
              </a:rPr>
              <a:t>– It derives from the social environment.  We are not born with a shared set of values and beliefs; we acquire them as we grow up.</a:t>
            </a:r>
          </a:p>
        </p:txBody>
      </p:sp>
      <p:pic>
        <p:nvPicPr>
          <p:cNvPr id="2" name="Picture 1">
            <a:extLst>
              <a:ext uri="{FF2B5EF4-FFF2-40B4-BE49-F238E27FC236}">
                <a16:creationId xmlns:a16="http://schemas.microsoft.com/office/drawing/2014/main" id="{78781746-8EDB-4370-A7C0-3A48E1D76309}"/>
              </a:ext>
            </a:extLst>
          </p:cNvPr>
          <p:cNvPicPr>
            <a:picLocks noChangeAspect="1"/>
          </p:cNvPicPr>
          <p:nvPr/>
        </p:nvPicPr>
        <p:blipFill>
          <a:blip r:embed="rId3"/>
          <a:stretch>
            <a:fillRect/>
          </a:stretch>
        </p:blipFill>
        <p:spPr>
          <a:xfrm>
            <a:off x="6705601" y="3058297"/>
            <a:ext cx="2057400" cy="311390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txBox="1">
            <a:spLocks noGrp="1"/>
          </p:cNvSpPr>
          <p:nvPr>
            <p:ph type="title"/>
          </p:nvPr>
        </p:nvSpPr>
        <p:spPr>
          <a:xfrm>
            <a:off x="457200" y="228600"/>
            <a:ext cx="8229600" cy="1066800"/>
          </a:xfrm>
        </p:spPr>
        <p:txBody>
          <a:bodyPr anchor="b"/>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Essential Elements of Culture</a:t>
            </a:r>
          </a:p>
        </p:txBody>
      </p:sp>
      <p:pic>
        <p:nvPicPr>
          <p:cNvPr id="24579" name="Picture 2" descr="A diagram presents the essential elements of culture. The diagram consists of a blue central circle that reads, Culture. There are 6 colored rectangles that are arranged in a circle surrounding the blue circle. Arrows emanate from the circle pointing to each rectangle. Beginning at the top and continuing clockwise the rectangles have the following captions. Rectangle 1’s caption reads, Cross Cultural Risk. Rectangle 2’s caption reads, Dimensions. Rectangle 3’s caption reads, Language. Rectangle 4’s caption reads, Religion. Rectangle 5’s caption reads, Models and explanations. Rectangle 6’s caption reads, Managerial implication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524000"/>
            <a:ext cx="6743700" cy="4591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Key Dimensions of Culture </a:t>
            </a:r>
            <a:endParaRPr lang="en-US" altLang="en-US" sz="2000" b="0" dirty="0">
              <a:latin typeface="Times New Roman" pitchFamily="18" charset="0"/>
              <a:cs typeface="Times New Roman" pitchFamily="18" charset="0"/>
              <a:sym typeface="Times New Roman" pitchFamily="18" charset="0"/>
            </a:endParaRPr>
          </a:p>
        </p:txBody>
      </p:sp>
      <p:sp>
        <p:nvSpPr>
          <p:cNvPr id="24579" name="Content Placeholder 2"/>
          <p:cNvSpPr txBox="1">
            <a:spLocks noGrp="1"/>
          </p:cNvSpPr>
          <p:nvPr>
            <p:ph type="body" idx="1"/>
          </p:nvPr>
        </p:nvSpPr>
        <p:spPr>
          <a:xfrm>
            <a:off x="457200" y="1447800"/>
            <a:ext cx="8229600" cy="4525963"/>
          </a:xfrm>
        </p:spPr>
        <p:txBody>
          <a:bodyPr/>
          <a:lstStyle/>
          <a:p>
            <a:pPr eaLnBrk="1" hangingPunct="1">
              <a:defRPr/>
            </a:pPr>
            <a:r>
              <a:rPr lang="en-US" altLang="en-US" sz="2400" u="sng" dirty="0">
                <a:latin typeface="+mn-lt"/>
              </a:rPr>
              <a:t>Values</a:t>
            </a:r>
            <a:r>
              <a:rPr lang="en-US" altLang="en-US" sz="2400" dirty="0">
                <a:latin typeface="+mn-lt"/>
              </a:rPr>
              <a:t> represent a person’s judgments about what is good or bad, acceptable or unacceptable, important or unimportant, and normal or abnormal.</a:t>
            </a:r>
          </a:p>
          <a:p>
            <a:pPr eaLnBrk="1" hangingPunct="1">
              <a:defRPr/>
            </a:pPr>
            <a:r>
              <a:rPr lang="en-US" altLang="en-US" sz="2400" u="sng" dirty="0">
                <a:latin typeface="+mn-lt"/>
              </a:rPr>
              <a:t>Attitudes and preferences </a:t>
            </a:r>
            <a:r>
              <a:rPr lang="en-US" altLang="en-US" sz="2400" dirty="0">
                <a:latin typeface="+mn-lt"/>
              </a:rPr>
              <a:t>are developed based on values, and are similar to opinions, except that attitudes are often unconsciously held and may not have a rational basis.</a:t>
            </a:r>
          </a:p>
          <a:p>
            <a:pPr eaLnBrk="1" hangingPunct="1">
              <a:spcBef>
                <a:spcPct val="0"/>
              </a:spcBef>
              <a:buSzTx/>
              <a:buNone/>
            </a:pPr>
            <a:endParaRPr lang="en-US" altLang="en-US" sz="2400" b="1" dirty="0">
              <a:solidFill>
                <a:srgbClr val="000000"/>
              </a:solidFill>
              <a:cs typeface="Arial" pitchFamily="34" charset="0"/>
              <a:sym typeface="Arial" pitchFamily="34" charset="0"/>
            </a:endParaRPr>
          </a:p>
          <a:p>
            <a:pPr eaLnBrk="1" hangingPunct="1">
              <a:spcBef>
                <a:spcPct val="0"/>
              </a:spcBef>
              <a:buSzTx/>
              <a:buNone/>
            </a:pPr>
            <a:r>
              <a:rPr lang="en-US" altLang="en-US" sz="2400" b="1" dirty="0">
                <a:solidFill>
                  <a:srgbClr val="000000"/>
                </a:solidFill>
                <a:cs typeface="Arial" pitchFamily="34" charset="0"/>
                <a:sym typeface="Arial" pitchFamily="34" charset="0"/>
              </a:rPr>
              <a:t>Examples</a:t>
            </a:r>
          </a:p>
          <a:p>
            <a:pPr eaLnBrk="1" hangingPunct="1">
              <a:spcBef>
                <a:spcPct val="0"/>
              </a:spcBef>
              <a:buSzTx/>
              <a:buFontTx/>
              <a:buChar char="•"/>
            </a:pPr>
            <a:r>
              <a:rPr lang="en-US" altLang="en-US" sz="2400" dirty="0">
                <a:solidFill>
                  <a:srgbClr val="000000"/>
                </a:solidFill>
                <a:cs typeface="Arial" pitchFamily="34" charset="0"/>
                <a:sym typeface="Arial" pitchFamily="34" charset="0"/>
              </a:rPr>
              <a:t>Values common to Japan, North America, and Northern Europe include hard work, punctuality, and wealth acquisition.</a:t>
            </a:r>
          </a:p>
          <a:p>
            <a:pPr eaLnBrk="1" hangingPunct="1">
              <a:defRPr/>
            </a:pPr>
            <a:endParaRPr lang="en-US" altLang="en-US" sz="2400" dirty="0">
              <a:latin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txBox="1">
            <a:spLocks noGrp="1"/>
          </p:cNvSpPr>
          <p:nvPr>
            <p:ph type="title"/>
          </p:nvPr>
        </p:nvSpPr>
        <p:spPr>
          <a:xfrm>
            <a:off x="457200" y="609600"/>
            <a:ext cx="8229600" cy="1066800"/>
          </a:xfrm>
        </p:spPr>
        <p:txBody>
          <a:bodyPr anchor="b"/>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Culture as </a:t>
            </a:r>
            <a:br>
              <a:rPr lang="en-US" altLang="en-US" dirty="0">
                <a:latin typeface="Times New Roman" pitchFamily="18" charset="0"/>
                <a:cs typeface="Times New Roman" pitchFamily="18" charset="0"/>
                <a:sym typeface="Times New Roman" pitchFamily="18" charset="0"/>
              </a:rPr>
            </a:br>
            <a:r>
              <a:rPr lang="en-US" altLang="en-US" dirty="0">
                <a:latin typeface="Times New Roman" pitchFamily="18" charset="0"/>
                <a:cs typeface="Times New Roman" pitchFamily="18" charset="0"/>
                <a:sym typeface="Times New Roman" pitchFamily="18" charset="0"/>
              </a:rPr>
              <a:t>an Iceberg</a:t>
            </a:r>
          </a:p>
        </p:txBody>
      </p:sp>
      <p:pic>
        <p:nvPicPr>
          <p:cNvPr id="30723" name="Picture 2" descr="A diagram presents culture as an iceberg. It is divided into 3 sections. Above the water at the top of the iceberg is the Cultural Makeup that is visible section. It contains the heading, High Culture, with examples, Fine Arts, Drama, Literature, and Classical music. Below is the next section and still above the water is, Cultural Makeup We Are Aware of. It contains the heading, Folk Culture, with examples. Humor, Religion Etiquette, Fold Dancing, Popular Music, Cooking, Rites of Passage, Diet, Courtship Practice, and Dress. Below is the last section and underwater is, Cultural Makeup We Are Unaware of. It contains the heading, Deep Culture, with examples, Gender Roles, Greeting Rituals, Superior, subordinate Relationships, Family Relationships, Conversational Patterns, Non verbal Communications, Beliefs on Right versus Wrong, Concepts of Beauty, Attitudes on Cooperation versus Competition, Decision Making Patterns, Methods of Problem Solving, and much more.&#1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0400" y="457200"/>
            <a:ext cx="5286375" cy="571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txBox="1">
            <a:spLocks noGrp="1"/>
          </p:cNvSpPr>
          <p:nvPr>
            <p:ph type="title"/>
          </p:nvPr>
        </p:nvSpPr>
        <p:spPr>
          <a:xfrm>
            <a:off x="457200" y="215900"/>
            <a:ext cx="8229600" cy="1096963"/>
          </a:xfrm>
        </p:spPr>
        <p:txBody>
          <a:bodyPr/>
          <a:lstStyle/>
          <a:p>
            <a:pPr eaLnBrk="1" hangingPunct="1">
              <a:spcBef>
                <a:spcPct val="0"/>
              </a:spcBef>
              <a:buFont typeface="Times New Roman" pitchFamily="18" charset="0"/>
              <a:buNone/>
            </a:pPr>
            <a:r>
              <a:rPr lang="en-US" altLang="en-US" dirty="0">
                <a:latin typeface="Times New Roman" pitchFamily="18" charset="0"/>
                <a:cs typeface="Times New Roman" pitchFamily="18" charset="0"/>
                <a:sym typeface="Times New Roman" pitchFamily="18" charset="0"/>
              </a:rPr>
              <a:t>Manners, Customs, Perceptions of Space</a:t>
            </a:r>
          </a:p>
        </p:txBody>
      </p:sp>
      <p:sp>
        <p:nvSpPr>
          <p:cNvPr id="26627" name="Content Placeholder 2"/>
          <p:cNvSpPr txBox="1">
            <a:spLocks noGrp="1"/>
          </p:cNvSpPr>
          <p:nvPr>
            <p:ph type="body" idx="1"/>
          </p:nvPr>
        </p:nvSpPr>
        <p:spPr>
          <a:xfrm>
            <a:off x="457200" y="1447800"/>
            <a:ext cx="8229600" cy="4525963"/>
          </a:xfrm>
        </p:spPr>
        <p:txBody>
          <a:bodyPr/>
          <a:lstStyle/>
          <a:p>
            <a:pPr eaLnBrk="1" hangingPunct="1">
              <a:defRPr/>
            </a:pPr>
            <a:r>
              <a:rPr lang="en-US" altLang="en-US" sz="2400" dirty="0">
                <a:latin typeface="+mn-lt"/>
              </a:rPr>
              <a:t>Manners and customs refer to ways of behaving and conducting oneself in public and business situations. They are present in eating habits, mealtimes, work hours and holidays, drinking and toasting, appropriate behavior at social gatherings (kissing, handshaking, bowing), gift-giving (complex), the role of women, and much more.</a:t>
            </a:r>
          </a:p>
          <a:p>
            <a:pPr eaLnBrk="1" hangingPunct="1">
              <a:defRPr/>
            </a:pPr>
            <a:r>
              <a:rPr lang="en-US" altLang="en-US" sz="2400" dirty="0">
                <a:latin typeface="+mn-lt"/>
              </a:rPr>
              <a:t>Perceptions of space reflects </a:t>
            </a:r>
            <a:br>
              <a:rPr lang="en-US" altLang="en-US" sz="2400" dirty="0">
                <a:latin typeface="+mn-lt"/>
              </a:rPr>
            </a:br>
            <a:r>
              <a:rPr lang="en-US" altLang="en-US" sz="2400" dirty="0">
                <a:latin typeface="+mn-lt"/>
              </a:rPr>
              <a:t>each culture’s orientation </a:t>
            </a:r>
            <a:br>
              <a:rPr lang="en-US" altLang="en-US" sz="2400" dirty="0">
                <a:latin typeface="+mn-lt"/>
              </a:rPr>
            </a:br>
            <a:r>
              <a:rPr lang="en-US" altLang="en-US" sz="2400" dirty="0">
                <a:latin typeface="+mn-lt"/>
              </a:rPr>
              <a:t>about personal space and </a:t>
            </a:r>
            <a:br>
              <a:rPr lang="en-US" altLang="en-US" sz="2400" dirty="0">
                <a:latin typeface="+mn-lt"/>
              </a:rPr>
            </a:br>
            <a:r>
              <a:rPr lang="en-US" altLang="en-US" sz="2400" dirty="0">
                <a:latin typeface="+mn-lt"/>
              </a:rPr>
              <a:t>conversational distance.</a:t>
            </a:r>
          </a:p>
        </p:txBody>
      </p:sp>
      <p:pic>
        <p:nvPicPr>
          <p:cNvPr id="2" name="Picture 1">
            <a:extLst>
              <a:ext uri="{FF2B5EF4-FFF2-40B4-BE49-F238E27FC236}">
                <a16:creationId xmlns:a16="http://schemas.microsoft.com/office/drawing/2014/main" id="{ED95F3BF-55F4-4F6F-B24F-5CD839EA43BB}"/>
              </a:ext>
            </a:extLst>
          </p:cNvPr>
          <p:cNvPicPr>
            <a:picLocks noChangeAspect="1"/>
          </p:cNvPicPr>
          <p:nvPr/>
        </p:nvPicPr>
        <p:blipFill>
          <a:blip r:embed="rId3"/>
          <a:stretch>
            <a:fillRect/>
          </a:stretch>
        </p:blipFill>
        <p:spPr>
          <a:xfrm>
            <a:off x="5181600" y="4108735"/>
            <a:ext cx="3676650" cy="2304765"/>
          </a:xfrm>
          <a:prstGeom prst="rect">
            <a:avLst/>
          </a:prstGeom>
        </p:spPr>
      </p:pic>
    </p:spTree>
  </p:cSld>
  <p:clrMapOvr>
    <a:masterClrMapping/>
  </p:clrMapOvr>
</p:sld>
</file>

<file path=ppt/theme/theme1.xml><?xml version="1.0" encoding="utf-8"?>
<a:theme xmlns:a="http://schemas.openxmlformats.org/drawingml/2006/main" name="508 Lectur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301</TotalTime>
  <Words>4361</Words>
  <Application>Microsoft Macintosh PowerPoint</Application>
  <PresentationFormat>On-screen Show (4:3)</PresentationFormat>
  <Paragraphs>320</Paragraphs>
  <Slides>45</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Noto Sans Symbols</vt:lpstr>
      <vt:lpstr>Times New Roman</vt:lpstr>
      <vt:lpstr>Verdana</vt:lpstr>
      <vt:lpstr>508 Lecture</vt:lpstr>
      <vt:lpstr>International Business: The New Realities</vt:lpstr>
      <vt:lpstr>Learning Objectives</vt:lpstr>
      <vt:lpstr>The Four Risks of International Business</vt:lpstr>
      <vt:lpstr>Key Concepts</vt:lpstr>
      <vt:lpstr>Culture Is…</vt:lpstr>
      <vt:lpstr>Essential Elements of Culture</vt:lpstr>
      <vt:lpstr>Key Dimensions of Culture </vt:lpstr>
      <vt:lpstr>Culture as  an Iceberg</vt:lpstr>
      <vt:lpstr>Manners, Customs, Perceptions of Space</vt:lpstr>
      <vt:lpstr>Perceptions of Time</vt:lpstr>
      <vt:lpstr>Symbolic and Material Productions</vt:lpstr>
      <vt:lpstr>Social Structure</vt:lpstr>
      <vt:lpstr>Literacy Rates in Selected Countries  (% of those who can read)</vt:lpstr>
      <vt:lpstr>Language as a Key Dimension of Culture</vt:lpstr>
      <vt:lpstr>Most Common Primary Languages in the World (1 of 2)</vt:lpstr>
      <vt:lpstr>Most Common Primary Languages in the World (2 of 2)</vt:lpstr>
      <vt:lpstr>Idioms</vt:lpstr>
      <vt:lpstr>Blunders in International Advertising</vt:lpstr>
      <vt:lpstr>Meaning Differences between U.S. and British English</vt:lpstr>
      <vt:lpstr>Nonverbal Communications </vt:lpstr>
      <vt:lpstr>Religion</vt:lpstr>
      <vt:lpstr>World Religions (1 of 2)</vt:lpstr>
      <vt:lpstr>World Religions (2 of 2)</vt:lpstr>
      <vt:lpstr>Role of Religion in Islamic Societies (1 of 2)</vt:lpstr>
      <vt:lpstr>Role of Religion in Islamic Societies (2 of 2)</vt:lpstr>
      <vt:lpstr>In Business, Culture Affects:</vt:lpstr>
      <vt:lpstr>Models and Explanations of Culture</vt:lpstr>
      <vt:lpstr>E. T. Hall’s High- and Low-Context Cultures</vt:lpstr>
      <vt:lpstr>Hall’s High- and Low-Context Typology of Culture</vt:lpstr>
      <vt:lpstr>Ethical Connections (1 of 2)</vt:lpstr>
      <vt:lpstr>Hofstede’s Typology of National Culture</vt:lpstr>
      <vt:lpstr>Hofstede’s Typology (1 of 5)</vt:lpstr>
      <vt:lpstr>Hofstede’s Typology (2 of 5)</vt:lpstr>
      <vt:lpstr>Hofstede’s Typology (3 of 5)</vt:lpstr>
      <vt:lpstr>Hofstede’s Typology (4 of 5)</vt:lpstr>
      <vt:lpstr>Hofstede’s Typology (5 of 5)</vt:lpstr>
      <vt:lpstr>Deal vs. Relationship Orientation</vt:lpstr>
      <vt:lpstr>Guanxi: Important in Business in China</vt:lpstr>
      <vt:lpstr>National, Professional, and Corporate Culture </vt:lpstr>
      <vt:lpstr>Managerial Orientations </vt:lpstr>
      <vt:lpstr>Culture is linked with particular  groups based on various factors, including: </vt:lpstr>
      <vt:lpstr>Managerial Guidelines for Cross-Cultural Success</vt:lpstr>
      <vt:lpstr>Managerial Guidelines</vt:lpstr>
      <vt:lpstr>Personality Traits for Cross-Cultural Proficiency</vt:lpstr>
      <vt:lpstr>Copyright</vt:lpstr>
    </vt:vector>
  </TitlesOfParts>
  <Company>Cognizant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Business: The New Realities, 4e</dc:title>
  <dc:subject>BusPub</dc:subject>
  <dc:creator>Cavusgil/Knight/Reisenberger</dc:creator>
  <cp:keywords>Accessible</cp:keywords>
  <cp:lastModifiedBy>Melissa Yadira Salgado</cp:lastModifiedBy>
  <cp:revision>302</cp:revision>
  <dcterms:created xsi:type="dcterms:W3CDTF">2010-11-01T17:51:00Z</dcterms:created>
  <dcterms:modified xsi:type="dcterms:W3CDTF">2021-06-25T19:31:19Z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1033-10.1.0.5652</vt:lpwstr>
  </property>
</Properties>
</file>